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345" r:id="rId3"/>
    <p:sldId id="349" r:id="rId4"/>
    <p:sldId id="524" r:id="rId5"/>
    <p:sldId id="526" r:id="rId6"/>
    <p:sldId id="463" r:id="rId7"/>
    <p:sldId id="436" r:id="rId8"/>
    <p:sldId id="437" r:id="rId9"/>
    <p:sldId id="438" r:id="rId10"/>
    <p:sldId id="465" r:id="rId11"/>
    <p:sldId id="481" r:id="rId12"/>
    <p:sldId id="479" r:id="rId13"/>
    <p:sldId id="499" r:id="rId14"/>
    <p:sldId id="464" r:id="rId15"/>
    <p:sldId id="483" r:id="rId16"/>
    <p:sldId id="439" r:id="rId17"/>
    <p:sldId id="497" r:id="rId18"/>
    <p:sldId id="30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/>
    <p:restoredTop sz="94830"/>
  </p:normalViewPr>
  <p:slideViewPr>
    <p:cSldViewPr snapToGrid="0" snapToObjects="1">
      <p:cViewPr varScale="1">
        <p:scale>
          <a:sx n="120" d="100"/>
          <a:sy n="120" d="100"/>
        </p:scale>
        <p:origin x="1760" y="184"/>
      </p:cViewPr>
      <p:guideLst>
        <p:guide orient="horz" pos="2160"/>
        <p:guide pos="21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26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2C2404-953F-044E-B82F-9200F7F999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C6FE5-1314-C04A-8D95-73348208BF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E3E6-7D95-1447-9D40-702308F81CD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573B3-E84D-184E-9091-7D717D2A2E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73C08-3BE7-5E4F-A671-0AE470804D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12AF-147E-944D-A697-AC2E9721C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2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DD1BC-193C-084F-8250-7F35F33D610C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82906-165A-2346-BD4F-B19FCD960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7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9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63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4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32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31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27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8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 nanostructure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consisting of a </a:t>
            </a:r>
            <a:r>
              <a:rPr lang="en-US" sz="1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plasmonic metal nanocrystal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 </a:t>
            </a:r>
            <a:r>
              <a:rPr lang="en-US" sz="1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semiconductor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en-US" sz="1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overlapping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absorption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plasmon resonance energies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Plasmon-induced selective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hydrogenation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cinnamaldehyde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cinnamyl alcohol in the presence of 2-propanol over Au/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heterostructures. The hot electrons and steric effects at the interface facilitate the activation of </a:t>
            </a:r>
            <a:r>
              <a:rPr lang="el-G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α,β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unsaturated aldehydes to unsaturated alcohols.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9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02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evolution of the energy stored in the excited electronic system. The total energy (black) is divided into the energy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nonresonant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electron–hole transition contributions constituting screened plasmon excitation (purple) and that of resonant transition contributions constituting mainly hot carriers (orange).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39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  5s electrons of Ag atoms fills super atomic orbitals, 1S</a:t>
            </a:r>
            <a:r>
              <a:rPr lang="en-US" baseline="30000" dirty="0"/>
              <a:t>2</a:t>
            </a:r>
            <a:r>
              <a:rPr lang="en-US" dirty="0"/>
              <a:t> 1P</a:t>
            </a:r>
            <a:r>
              <a:rPr lang="en-US" baseline="30000" dirty="0"/>
              <a:t>6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Lower energy excitations; transitions between </a:t>
            </a:r>
            <a:r>
              <a:rPr lang="en-US" dirty="0" err="1"/>
              <a:t>superatomic</a:t>
            </a:r>
            <a:r>
              <a:rPr lang="en-US" dirty="0"/>
              <a:t> orbitals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d-band transitions start to contribute to the higher energy excitations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Collective electron oscillation; Plasmonic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66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8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8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2906-165A-2346-BD4F-B19FCD9609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3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1F4F-906A-7C45-9A6E-B3D4FBA8E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2026D-6D15-6340-B526-27FF07EC3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CEA8-580C-6041-B761-DA7F992C4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D7984-2D66-7C4A-9002-85B511C6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3048B-7330-A54F-8840-CC3017DD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4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0C4F-BA0C-3A4B-97A5-B8BB3395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4B5B8-4E3D-0E46-99C0-C9947936B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EFAD1-E763-314C-AD08-213189C14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CF1F0-88A1-314E-ACE6-404A9966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2F733-D155-9349-ACAB-80A06818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3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7F06B-AFC9-1E4F-9AEC-729018056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AA9A4-95A4-534C-B977-B15775043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4FA64-F757-0F4B-A223-BB46BE7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512CC-BAAB-E744-9B3F-8B580521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62113-328D-2A42-BACE-F812A08E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45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032E-1227-D847-95BA-F5BB49ED1DA7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47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774D-2407-6F48-A739-886BD63356B4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55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8F6D7-D721-DC4F-9C67-F962C9DC92AE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56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8C83-7E1A-D94F-BD63-5793619E4C96}" type="datetime1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4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99BD-7C7D-DA45-B1ED-ED1A3CD90067}" type="datetime1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89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75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4A60-AD13-4D4D-8407-E10903851102}" type="datetime1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57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2697-214E-2C4F-9775-BB91D196BAA9}" type="datetime1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42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44EF-0EB1-A24D-A12D-28F38F16BF5E}" type="datetime1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2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954B-155D-734E-9134-1D875813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68901-D321-D349-8417-774D201DE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D615A-BA55-E542-AEB2-094451D7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5EE4F-E1C5-B744-85BD-E87054FA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2FA2C-A8CF-0F4F-9FEF-1A4BF4F3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6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86214-9CE7-0744-AAFD-7FEDDD497AD0}" type="datetime1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04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4A889-45EE-F14C-AEA1-A8C7F87D04A4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87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9F0E6-784A-9745-92AC-663F48C17ED4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9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3744-964A-6D4B-90FC-FE34D8BD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16238-1560-F148-AB85-69147295D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F7CAA-6923-AD44-B0EF-6EC33E87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4C7D-E744-1C47-99FB-771F65A2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BC5CD-611E-D948-A035-26A8ACA4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3960-94CF-0443-9C67-BEC846DB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5C41-DE91-E04C-904F-344B6BB32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E2818-ED00-F345-8AE0-8BE938B7A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132CC-CAAA-B64D-814F-FC788AC1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33834-0E37-BF4F-B6FD-BCFFCAD2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D484A-FD86-204F-8CFA-698AEB5F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A6B3-8E38-1C4B-A8B0-3362F143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BEF5E-CE73-8047-8C97-8C7A737D4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68F4B-E78F-E448-AADA-68390D8D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A2F08-5C52-C847-B0AA-166812212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6740C-097B-E141-BA45-2542E33D0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BB6266-EE4A-C346-BC55-84CDF2E1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606E9-167B-BB40-AB5D-FC322A37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2C7FC-C0A7-954C-898A-A075B5C9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089A-78B1-CB40-974E-0B607A1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2869D-7E89-FE45-8D02-37F28625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8AE7C-DF44-5C41-9E1F-D63B80CA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68954-867C-1D47-8401-65875F70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5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EEF58-83C7-D745-B3CE-3DDFEC9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4D97D-3AD9-214B-BD33-A97EB4C3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25AAA-ED90-2149-AA14-C5A93F9A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9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23F2-B040-1C42-B184-C1F0A784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8A0BD-4191-1943-92E0-88C5E5451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F3E42-E6C3-654F-8C39-71D7C86DD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FD8EB-CF82-4542-8242-C656BA56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0B21E-17DA-574E-A15B-1FA4EF29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88FF4-D142-BF49-BEFD-0B0FB7D0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9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001F-ADC2-AF43-85C3-B071CE38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1F924A-3BB3-6B4C-A171-17AA13709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DE19B-A43D-F24F-8D31-A248D364D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B48A7-C6F5-7B4D-908A-47845B2A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E2BBE-4BDA-5C4C-944A-F6E31377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15F1A-7180-F247-B302-982EF2CF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7160C-8C3A-184F-99AA-7E5CE8C7E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DE2372-7543-D24E-A064-C9F0CD47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91522-1C3E-FE44-A8EE-39AA34A63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0FD94-C52D-F848-A068-DB361B849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E1742-21E4-7B4D-8737-63AB43EC8724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EFC12-A240-0F4B-84B1-FDED69600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E22DE-1B65-8E4D-94C8-3804BDF65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BE47160C-8C3A-184F-99AA-7E5CE8C7EE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7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D67A6-E6BD-F142-A0E7-AD1C1F6041E5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w template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6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5" Type="http://schemas.openxmlformats.org/officeDocument/2006/relationships/image" Target="../media/image2.emf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hyperlink" Target="https://acs.digitellinc.com/acs/live/8/page/18/1?eventSearchInput=gowri&amp;eventSearchDate=0&amp;eventSearchTrack=0&amp;eventSearchTag=0" TargetMode="External"/><Relationship Id="rId5" Type="http://schemas.openxmlformats.org/officeDocument/2006/relationships/image" Target="../media/image30.png"/><Relationship Id="rId10" Type="http://schemas.openxmlformats.org/officeDocument/2006/relationships/hyperlink" Target="https://acs.digitellinc.com/acs/live/8/page/18/1?eventSearchInput=gowri&amp;eventSearchDate=0&amp;eventSearchTrack=0&amp;eventSearchTag=0#sessionCollapse18138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acs.digitellinc.com/acs/live/8/page/18/1?eventSearchInput=gowri&amp;eventSearchDate=0&amp;eventSearchTrack=0&amp;eventSearchTag=0#sessionCollapse18083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tiff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0.png"/><Relationship Id="rId4" Type="http://schemas.openxmlformats.org/officeDocument/2006/relationships/image" Target="../media/image13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5" Type="http://schemas.openxmlformats.org/officeDocument/2006/relationships/image" Target="../media/image15.em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900EE-4F4A-4DC9-B649-F16049C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A4DBE74-70D2-8C43-ADAD-6EB1AA575FDB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342900"/>
              <a:t>1</a:t>
            </a:fld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0C611-5C44-E249-98EA-78AD891331C9}"/>
              </a:ext>
            </a:extLst>
          </p:cNvPr>
          <p:cNvSpPr txBox="1"/>
          <p:nvPr/>
        </p:nvSpPr>
        <p:spPr>
          <a:xfrm>
            <a:off x="6328937" y="5360056"/>
            <a:ext cx="417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Gowri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Adviser: Christine Aikens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DDD75-9A2B-6943-B9E4-46D559BA5AB1}"/>
              </a:ext>
            </a:extLst>
          </p:cNvPr>
          <p:cNvSpPr txBox="1"/>
          <p:nvPr/>
        </p:nvSpPr>
        <p:spPr>
          <a:xfrm>
            <a:off x="2270588" y="6136702"/>
            <a:ext cx="614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VISTA  Seminar  15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03/31/2021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B9A2E-5085-7D4B-A36B-016DCDD8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771" y="3180685"/>
            <a:ext cx="2767085" cy="237178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C821D23-4D74-4510-93AD-28AEB39F1801}"/>
              </a:ext>
            </a:extLst>
          </p:cNvPr>
          <p:cNvSpPr txBox="1">
            <a:spLocks/>
          </p:cNvSpPr>
          <p:nvPr/>
        </p:nvSpPr>
        <p:spPr>
          <a:xfrm>
            <a:off x="309944" y="791590"/>
            <a:ext cx="8608741" cy="2305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Ultrafast Nonlinear Plasmon Decay Processes in Silver Nanoclusters </a:t>
            </a:r>
          </a:p>
        </p:txBody>
      </p:sp>
    </p:spTree>
    <p:extLst>
      <p:ext uri="{BB962C8B-B14F-4D97-AF65-F5344CB8AC3E}">
        <p14:creationId xmlns:p14="http://schemas.microsoft.com/office/powerpoint/2010/main" val="198414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1"/>
    </mc:Choice>
    <mc:Fallback xmlns="">
      <p:transition spd="slow" advTm="172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A2B9F1F-0838-D149-B8B0-6B4B31C2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07176" y="948160"/>
            <a:ext cx="6554291" cy="39325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7E710-77DB-204D-A23D-345B2C9A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6636E-B89E-694F-B47A-172BC671C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4" t="10577" r="8097" b="7019"/>
          <a:stretch/>
        </p:blipFill>
        <p:spPr>
          <a:xfrm>
            <a:off x="8338007" y="-47545"/>
            <a:ext cx="805993" cy="787444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6A7BA7-7667-424C-AC9F-E365BF285160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00772-769A-104D-9F7A-88957C0C9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45" t="20483" b="13237"/>
          <a:stretch/>
        </p:blipFill>
        <p:spPr>
          <a:xfrm>
            <a:off x="6553200" y="925456"/>
            <a:ext cx="2539575" cy="43115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F9974D1-7890-C641-B443-26DA39A1CC38}"/>
              </a:ext>
            </a:extLst>
          </p:cNvPr>
          <p:cNvSpPr/>
          <p:nvPr/>
        </p:nvSpPr>
        <p:spPr>
          <a:xfrm>
            <a:off x="131600" y="5453368"/>
            <a:ext cx="8973333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Emergence of other transitions that grow even after the field is turned off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DAF0F-E376-1C47-BB21-5F9757533625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of density matrix elements 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72A38-6817-D64C-AC18-40AF853D0175}"/>
              </a:ext>
            </a:extLst>
          </p:cNvPr>
          <p:cNvSpPr txBox="1"/>
          <p:nvPr/>
        </p:nvSpPr>
        <p:spPr>
          <a:xfrm>
            <a:off x="34740" y="724958"/>
            <a:ext cx="6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Dipole moment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4603A-CFC6-B142-9315-915A9A43C8E0}"/>
              </a:ext>
            </a:extLst>
          </p:cNvPr>
          <p:cNvSpPr txBox="1"/>
          <p:nvPr/>
        </p:nvSpPr>
        <p:spPr>
          <a:xfrm>
            <a:off x="51225" y="4982702"/>
            <a:ext cx="6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Off-diagonal 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4E538-4046-5D45-BEB0-BEAC594C2577}"/>
              </a:ext>
            </a:extLst>
          </p:cNvPr>
          <p:cNvSpPr txBox="1"/>
          <p:nvPr/>
        </p:nvSpPr>
        <p:spPr>
          <a:xfrm>
            <a:off x="1956503" y="2986710"/>
            <a:ext cx="1203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(1S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1F)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61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68"/>
    </mc:Choice>
    <mc:Fallback xmlns="">
      <p:transition spd="slow" advTm="8596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6502B38-2BA2-A24E-AC3E-DE6D32B9F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7"/>
          <a:stretch/>
        </p:blipFill>
        <p:spPr>
          <a:xfrm>
            <a:off x="-107176" y="948160"/>
            <a:ext cx="6468621" cy="39325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7E710-77DB-204D-A23D-345B2C9A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6636E-B89E-694F-B47A-172BC671C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4" t="10577" r="8097" b="7019"/>
          <a:stretch/>
        </p:blipFill>
        <p:spPr>
          <a:xfrm>
            <a:off x="8338007" y="-47545"/>
            <a:ext cx="805993" cy="787444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66B240-9717-D346-A695-5DF845F22B11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D7E6A-686C-334A-9274-938CA23A088C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of density matrix elements 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3C2A78-59FC-8641-8AC6-3E8DFDD9FCA4}"/>
              </a:ext>
            </a:extLst>
          </p:cNvPr>
          <p:cNvGrpSpPr/>
          <p:nvPr/>
        </p:nvGrpSpPr>
        <p:grpSpPr>
          <a:xfrm>
            <a:off x="6253656" y="1234003"/>
            <a:ext cx="2925053" cy="3954823"/>
            <a:chOff x="6184206" y="1234003"/>
            <a:chExt cx="2925053" cy="39548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50401A-8886-1544-8965-1BA24E378E4D}"/>
                </a:ext>
              </a:extLst>
            </p:cNvPr>
            <p:cNvGrpSpPr/>
            <p:nvPr/>
          </p:nvGrpSpPr>
          <p:grpSpPr>
            <a:xfrm>
              <a:off x="6184206" y="1234003"/>
              <a:ext cx="2925053" cy="3954823"/>
              <a:chOff x="6184206" y="1234003"/>
              <a:chExt cx="2925053" cy="395482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0A49CD8-593B-E944-A148-3423FE00275E}"/>
                  </a:ext>
                </a:extLst>
              </p:cNvPr>
              <p:cNvGrpSpPr/>
              <p:nvPr/>
            </p:nvGrpSpPr>
            <p:grpSpPr>
              <a:xfrm>
                <a:off x="6184206" y="1234003"/>
                <a:ext cx="2925053" cy="3954823"/>
                <a:chOff x="6184206" y="698746"/>
                <a:chExt cx="2925053" cy="39548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0BD9E11-65E1-9940-97F1-377A72E6984A}"/>
                    </a:ext>
                  </a:extLst>
                </p:cNvPr>
                <p:cNvGrpSpPr/>
                <p:nvPr/>
              </p:nvGrpSpPr>
              <p:grpSpPr>
                <a:xfrm>
                  <a:off x="6184206" y="698746"/>
                  <a:ext cx="2871587" cy="3109608"/>
                  <a:chOff x="6272413" y="3008722"/>
                  <a:chExt cx="2871587" cy="3109608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EC1971FF-4E2C-FE40-AB58-943CC983C2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272413" y="3246743"/>
                    <a:ext cx="2871587" cy="2871587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ACA1FE8-CB9A-BF4B-8463-394F02409D93}"/>
                      </a:ext>
                    </a:extLst>
                  </p:cNvPr>
                  <p:cNvSpPr txBox="1"/>
                  <p:nvPr/>
                </p:nvSpPr>
                <p:spPr>
                  <a:xfrm>
                    <a:off x="6553199" y="3008722"/>
                    <a:ext cx="241780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Fourier transform of </a:t>
                    </a:r>
                    <a:r>
                      <a:rPr lang="en-US" sz="16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</a:t>
                    </a:r>
                    <a:r>
                      <a:rPr lang="en-US" sz="1600" baseline="-250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ov</a:t>
                    </a:r>
                    <a:endParaRPr lang="en-US" sz="16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18FE36E-B3B9-D242-900C-7F95CCE56642}"/>
                    </a:ext>
                  </a:extLst>
                </p:cNvPr>
                <p:cNvSpPr/>
                <p:nvPr/>
              </p:nvSpPr>
              <p:spPr>
                <a:xfrm>
                  <a:off x="6783875" y="4007238"/>
                  <a:ext cx="232538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r>
                    <a:rPr lang="en-US" baseline="-2500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75-81</a:t>
                  </a:r>
                  <a:r>
                    <a:rPr lang="en-US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 One Photon Absorption (𝝎)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F88A311-0002-DA47-AD70-2A500B4D143F}"/>
                  </a:ext>
                </a:extLst>
              </p:cNvPr>
              <p:cNvGrpSpPr/>
              <p:nvPr/>
            </p:nvGrpSpPr>
            <p:grpSpPr>
              <a:xfrm>
                <a:off x="6947388" y="1714271"/>
                <a:ext cx="873303" cy="373741"/>
                <a:chOff x="6947388" y="1714271"/>
                <a:chExt cx="873303" cy="373741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47BA00F-3192-E44D-8E5E-3F20EE830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644" t="52199" r="44946" b="41771"/>
                <a:stretch/>
              </p:blipFill>
              <p:spPr>
                <a:xfrm>
                  <a:off x="6947388" y="1714271"/>
                  <a:ext cx="869878" cy="191795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2669D7D1-3D47-B14D-B93C-90F435DCBA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6623" t="51984" r="26968" b="41771"/>
                <a:stretch/>
              </p:blipFill>
              <p:spPr>
                <a:xfrm>
                  <a:off x="6950813" y="1889379"/>
                  <a:ext cx="869878" cy="198633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2E588F-C8A9-4C4B-9093-93C646A110B3}"/>
                </a:ext>
              </a:extLst>
            </p:cNvPr>
            <p:cNvSpPr/>
            <p:nvPr/>
          </p:nvSpPr>
          <p:spPr>
            <a:xfrm>
              <a:off x="8091365" y="1737421"/>
              <a:ext cx="682245" cy="2244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422D313-5EC0-FE49-BFB4-03CBD28B343B}"/>
              </a:ext>
            </a:extLst>
          </p:cNvPr>
          <p:cNvSpPr/>
          <p:nvPr/>
        </p:nvSpPr>
        <p:spPr>
          <a:xfrm>
            <a:off x="7016717" y="1897384"/>
            <a:ext cx="869878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3DE03E-A619-554E-9F04-3086328319E2}"/>
              </a:ext>
            </a:extLst>
          </p:cNvPr>
          <p:cNvSpPr txBox="1"/>
          <p:nvPr/>
        </p:nvSpPr>
        <p:spPr>
          <a:xfrm>
            <a:off x="34740" y="724958"/>
            <a:ext cx="6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Dipole moment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3E468D-548E-A741-B812-BFA378ABB50B}"/>
              </a:ext>
            </a:extLst>
          </p:cNvPr>
          <p:cNvSpPr txBox="1"/>
          <p:nvPr/>
        </p:nvSpPr>
        <p:spPr>
          <a:xfrm>
            <a:off x="51225" y="4982702"/>
            <a:ext cx="6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Off-diagonal elements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770D4-5F45-BC4E-A12F-B1D702E95D39}"/>
              </a:ext>
            </a:extLst>
          </p:cNvPr>
          <p:cNvGrpSpPr/>
          <p:nvPr/>
        </p:nvGrpSpPr>
        <p:grpSpPr>
          <a:xfrm>
            <a:off x="2059541" y="3137713"/>
            <a:ext cx="2394745" cy="261610"/>
            <a:chOff x="2059541" y="3123425"/>
            <a:chExt cx="2394745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16ABF6-3E53-AB45-BF3C-7BC74FFF44DE}"/>
                </a:ext>
              </a:extLst>
            </p:cNvPr>
            <p:cNvSpPr txBox="1"/>
            <p:nvPr/>
          </p:nvSpPr>
          <p:spPr>
            <a:xfrm>
              <a:off x="3250684" y="3123425"/>
              <a:ext cx="1203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(1S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 1F)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195BE4-6BB7-4C49-A228-87521B92FB80}"/>
                </a:ext>
              </a:extLst>
            </p:cNvPr>
            <p:cNvSpPr txBox="1"/>
            <p:nvPr/>
          </p:nvSpPr>
          <p:spPr>
            <a:xfrm>
              <a:off x="2059541" y="3123425"/>
              <a:ext cx="1203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(1P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 1D)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0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43"/>
    </mc:Choice>
    <mc:Fallback xmlns="">
      <p:transition spd="slow" advTm="9854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EC5B340-D1D7-6D45-8502-D5EA1EEB5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7"/>
          <a:stretch/>
        </p:blipFill>
        <p:spPr>
          <a:xfrm>
            <a:off x="-107176" y="948160"/>
            <a:ext cx="6468621" cy="39325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7E710-77DB-204D-A23D-345B2C9A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6636E-B89E-694F-B47A-172BC671C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4" t="10577" r="8097" b="7019"/>
          <a:stretch/>
        </p:blipFill>
        <p:spPr>
          <a:xfrm>
            <a:off x="8338007" y="-47545"/>
            <a:ext cx="805993" cy="787444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66B240-9717-D346-A695-5DF845F22B11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946012-DD58-6941-817B-9DB4AF298F86}"/>
              </a:ext>
            </a:extLst>
          </p:cNvPr>
          <p:cNvSpPr/>
          <p:nvPr/>
        </p:nvSpPr>
        <p:spPr>
          <a:xfrm>
            <a:off x="51589" y="5385976"/>
            <a:ext cx="6430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Transitions responsible for the resonant excitation decay into excitations with twice the incident frequency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D7E6A-686C-334A-9274-938CA23A088C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of density matrix elements 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50401A-8886-1544-8965-1BA24E378E4D}"/>
              </a:ext>
            </a:extLst>
          </p:cNvPr>
          <p:cNvGrpSpPr/>
          <p:nvPr/>
        </p:nvGrpSpPr>
        <p:grpSpPr>
          <a:xfrm>
            <a:off x="6253656" y="1234003"/>
            <a:ext cx="2925053" cy="4585765"/>
            <a:chOff x="6184206" y="1234003"/>
            <a:chExt cx="2925053" cy="45857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A49CD8-593B-E944-A148-3423FE00275E}"/>
                </a:ext>
              </a:extLst>
            </p:cNvPr>
            <p:cNvGrpSpPr/>
            <p:nvPr/>
          </p:nvGrpSpPr>
          <p:grpSpPr>
            <a:xfrm>
              <a:off x="6184206" y="1234003"/>
              <a:ext cx="2925053" cy="4585765"/>
              <a:chOff x="6184206" y="698746"/>
              <a:chExt cx="2925053" cy="458576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0BD9E11-65E1-9940-97F1-377A72E6984A}"/>
                  </a:ext>
                </a:extLst>
              </p:cNvPr>
              <p:cNvGrpSpPr/>
              <p:nvPr/>
            </p:nvGrpSpPr>
            <p:grpSpPr>
              <a:xfrm>
                <a:off x="6184206" y="698746"/>
                <a:ext cx="2871587" cy="3109608"/>
                <a:chOff x="6272413" y="3008722"/>
                <a:chExt cx="2871587" cy="3109608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EC1971FF-4E2C-FE40-AB58-943CC983C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72413" y="3246743"/>
                  <a:ext cx="2871587" cy="2871587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CA1FE8-CB9A-BF4B-8463-394F02409D93}"/>
                    </a:ext>
                  </a:extLst>
                </p:cNvPr>
                <p:cNvSpPr txBox="1"/>
                <p:nvPr/>
              </p:nvSpPr>
              <p:spPr>
                <a:xfrm>
                  <a:off x="6553199" y="3008722"/>
                  <a:ext cx="241780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Fourier transform of </a:t>
                  </a:r>
                  <a:r>
                    <a:rPr lang="en-US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r>
                    <a:rPr lang="en-US" sz="1600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ov</a:t>
                  </a:r>
                  <a:endPara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8FE36E-B3B9-D242-900C-7F95CCE56642}"/>
                  </a:ext>
                </a:extLst>
              </p:cNvPr>
              <p:cNvSpPr/>
              <p:nvPr/>
            </p:nvSpPr>
            <p:spPr>
              <a:xfrm>
                <a:off x="6783875" y="4007238"/>
                <a:ext cx="2325384" cy="1277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baseline="-25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75-81</a:t>
                </a:r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One Photon Absorption (𝝎)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45-86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Two Photon Absorption (2𝝎)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8A311-0002-DA47-AD70-2A500B4D143F}"/>
                </a:ext>
              </a:extLst>
            </p:cNvPr>
            <p:cNvGrpSpPr/>
            <p:nvPr/>
          </p:nvGrpSpPr>
          <p:grpSpPr>
            <a:xfrm>
              <a:off x="6947388" y="1714271"/>
              <a:ext cx="873303" cy="373741"/>
              <a:chOff x="6947388" y="1714271"/>
              <a:chExt cx="873303" cy="37374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47BA00F-3192-E44D-8E5E-3F20EE8300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644" t="52199" r="44946" b="41771"/>
              <a:stretch/>
            </p:blipFill>
            <p:spPr>
              <a:xfrm>
                <a:off x="6947388" y="1714271"/>
                <a:ext cx="869878" cy="19179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669D7D1-3D47-B14D-B93C-90F435DCB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6623" t="51984" r="26968" b="41771"/>
              <a:stretch/>
            </p:blipFill>
            <p:spPr>
              <a:xfrm>
                <a:off x="6950813" y="1889379"/>
                <a:ext cx="869878" cy="198633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C3CA4F-B759-E74B-B92D-BB4C28DB94FF}"/>
              </a:ext>
            </a:extLst>
          </p:cNvPr>
          <p:cNvSpPr txBox="1"/>
          <p:nvPr/>
        </p:nvSpPr>
        <p:spPr>
          <a:xfrm>
            <a:off x="34740" y="724958"/>
            <a:ext cx="6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Dipole moment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AE9F3C-1027-5643-B497-1ED4AD690353}"/>
              </a:ext>
            </a:extLst>
          </p:cNvPr>
          <p:cNvSpPr txBox="1"/>
          <p:nvPr/>
        </p:nvSpPr>
        <p:spPr>
          <a:xfrm>
            <a:off x="51225" y="4982702"/>
            <a:ext cx="6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Off-diagonal elements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2858E8-9744-474F-9A76-9B16F77870C7}"/>
              </a:ext>
            </a:extLst>
          </p:cNvPr>
          <p:cNvGrpSpPr/>
          <p:nvPr/>
        </p:nvGrpSpPr>
        <p:grpSpPr>
          <a:xfrm>
            <a:off x="2059541" y="3137713"/>
            <a:ext cx="2394745" cy="261610"/>
            <a:chOff x="2059541" y="3123425"/>
            <a:chExt cx="2394745" cy="2616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193B53-E612-5F4F-9E15-EB68964D2A8B}"/>
                </a:ext>
              </a:extLst>
            </p:cNvPr>
            <p:cNvSpPr txBox="1"/>
            <p:nvPr/>
          </p:nvSpPr>
          <p:spPr>
            <a:xfrm>
              <a:off x="3250684" y="3123425"/>
              <a:ext cx="1203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(1S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 1F)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1F26EF-1C5B-DC42-9EF3-5A84B1595E03}"/>
                </a:ext>
              </a:extLst>
            </p:cNvPr>
            <p:cNvSpPr txBox="1"/>
            <p:nvPr/>
          </p:nvSpPr>
          <p:spPr>
            <a:xfrm>
              <a:off x="2059541" y="3123425"/>
              <a:ext cx="1203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(1P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 1D)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68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43"/>
    </mc:Choice>
    <mc:Fallback xmlns="">
      <p:transition spd="slow" advTm="9854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7FDE6-59F7-EF47-AB93-C2353558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A12B36-2E29-5648-8325-903E10CB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399606"/>
              </p:ext>
            </p:extLst>
          </p:nvPr>
        </p:nvGraphicFramePr>
        <p:xfrm>
          <a:off x="3696175" y="3429001"/>
          <a:ext cx="5447824" cy="2531180"/>
        </p:xfrm>
        <a:graphic>
          <a:graphicData uri="http://schemas.openxmlformats.org/drawingml/2006/table">
            <a:tbl>
              <a:tblPr firstRow="1" firstCol="1" bandRow="1"/>
              <a:tblGrid>
                <a:gridCol w="894104">
                  <a:extLst>
                    <a:ext uri="{9D8B030D-6E8A-4147-A177-3AD203B41FA5}">
                      <a16:colId xmlns:a16="http://schemas.microsoft.com/office/drawing/2014/main" val="3354370462"/>
                    </a:ext>
                  </a:extLst>
                </a:gridCol>
                <a:gridCol w="1072924">
                  <a:extLst>
                    <a:ext uri="{9D8B030D-6E8A-4147-A177-3AD203B41FA5}">
                      <a16:colId xmlns:a16="http://schemas.microsoft.com/office/drawing/2014/main" val="1332607990"/>
                    </a:ext>
                  </a:extLst>
                </a:gridCol>
                <a:gridCol w="1072924">
                  <a:extLst>
                    <a:ext uri="{9D8B030D-6E8A-4147-A177-3AD203B41FA5}">
                      <a16:colId xmlns:a16="http://schemas.microsoft.com/office/drawing/2014/main" val="1892299541"/>
                    </a:ext>
                  </a:extLst>
                </a:gridCol>
                <a:gridCol w="1071063">
                  <a:extLst>
                    <a:ext uri="{9D8B030D-6E8A-4147-A177-3AD203B41FA5}">
                      <a16:colId xmlns:a16="http://schemas.microsoft.com/office/drawing/2014/main" val="1051012785"/>
                    </a:ext>
                  </a:extLst>
                </a:gridCol>
                <a:gridCol w="1336809">
                  <a:extLst>
                    <a:ext uri="{9D8B030D-6E8A-4147-A177-3AD203B41FA5}">
                      <a16:colId xmlns:a16="http://schemas.microsoft.com/office/drawing/2014/main" val="4259073743"/>
                    </a:ext>
                  </a:extLst>
                </a:gridCol>
              </a:tblGrid>
              <a:tr h="9288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Excitation energy (eV)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Transitions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Spherical assignments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Symmetry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Direct product decomposition into irreducible representation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145004"/>
                  </a:ext>
                </a:extLst>
              </a:tr>
              <a:tr h="4644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4.03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81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74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81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1P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1D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266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76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77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1P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1D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 E + T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517540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80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1P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2S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182968"/>
                  </a:ext>
                </a:extLst>
              </a:tr>
              <a:tr h="4644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66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78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66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79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d-band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1D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</a:t>
                      </a:r>
                      <a:r>
                        <a:rPr lang="en-US" sz="1200" baseline="-25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6511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99CF0C-B608-AA4E-A09F-FC0AAE5A0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14468"/>
              </p:ext>
            </p:extLst>
          </p:nvPr>
        </p:nvGraphicFramePr>
        <p:xfrm>
          <a:off x="4661210" y="770576"/>
          <a:ext cx="4482790" cy="2531181"/>
        </p:xfrm>
        <a:graphic>
          <a:graphicData uri="http://schemas.openxmlformats.org/drawingml/2006/table">
            <a:tbl>
              <a:tblPr firstRow="1" firstCol="1" bandRow="1"/>
              <a:tblGrid>
                <a:gridCol w="375010">
                  <a:extLst>
                    <a:ext uri="{9D8B030D-6E8A-4147-A177-3AD203B41FA5}">
                      <a16:colId xmlns:a16="http://schemas.microsoft.com/office/drawing/2014/main" val="2940981190"/>
                    </a:ext>
                  </a:extLst>
                </a:gridCol>
                <a:gridCol w="338373">
                  <a:extLst>
                    <a:ext uri="{9D8B030D-6E8A-4147-A177-3AD203B41FA5}">
                      <a16:colId xmlns:a16="http://schemas.microsoft.com/office/drawing/2014/main" val="569678746"/>
                    </a:ext>
                  </a:extLst>
                </a:gridCol>
                <a:gridCol w="410312">
                  <a:extLst>
                    <a:ext uri="{9D8B030D-6E8A-4147-A177-3AD203B41FA5}">
                      <a16:colId xmlns:a16="http://schemas.microsoft.com/office/drawing/2014/main" val="3548872822"/>
                    </a:ext>
                  </a:extLst>
                </a:gridCol>
                <a:gridCol w="410312">
                  <a:extLst>
                    <a:ext uri="{9D8B030D-6E8A-4147-A177-3AD203B41FA5}">
                      <a16:colId xmlns:a16="http://schemas.microsoft.com/office/drawing/2014/main" val="1345940971"/>
                    </a:ext>
                  </a:extLst>
                </a:gridCol>
                <a:gridCol w="400987">
                  <a:extLst>
                    <a:ext uri="{9D8B030D-6E8A-4147-A177-3AD203B41FA5}">
                      <a16:colId xmlns:a16="http://schemas.microsoft.com/office/drawing/2014/main" val="2106755051"/>
                    </a:ext>
                  </a:extLst>
                </a:gridCol>
                <a:gridCol w="404982">
                  <a:extLst>
                    <a:ext uri="{9D8B030D-6E8A-4147-A177-3AD203B41FA5}">
                      <a16:colId xmlns:a16="http://schemas.microsoft.com/office/drawing/2014/main" val="3805852702"/>
                    </a:ext>
                  </a:extLst>
                </a:gridCol>
                <a:gridCol w="895893">
                  <a:extLst>
                    <a:ext uri="{9D8B030D-6E8A-4147-A177-3AD203B41FA5}">
                      <a16:colId xmlns:a16="http://schemas.microsoft.com/office/drawing/2014/main" val="696153863"/>
                    </a:ext>
                  </a:extLst>
                </a:gridCol>
                <a:gridCol w="1246921">
                  <a:extLst>
                    <a:ext uri="{9D8B030D-6E8A-4147-A177-3AD203B41FA5}">
                      <a16:colId xmlns:a16="http://schemas.microsoft.com/office/drawing/2014/main" val="3082617160"/>
                    </a:ext>
                  </a:extLst>
                </a:gridCol>
              </a:tblGrid>
              <a:tr h="8118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1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8C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3C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6S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Symbol" pitchFamily="2" charset="2"/>
                        </a:rPr>
                        <a:t>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linear functions,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rotations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quadratic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functions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90342"/>
                  </a:ext>
                </a:extLst>
              </a:tr>
              <a:tr h="324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+y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+z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212633"/>
                  </a:ext>
                </a:extLst>
              </a:tr>
              <a:tr h="324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028415"/>
                  </a:ext>
                </a:extLst>
              </a:tr>
              <a:tr h="3725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(2z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-x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-y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x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-y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080026"/>
                  </a:ext>
                </a:extLst>
              </a:tr>
              <a:tr h="3725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(R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R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R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286768"/>
                  </a:ext>
                </a:extLst>
              </a:tr>
              <a:tr h="324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(x, y, z)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xy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xz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yz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04562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52DC80B-E75C-4F49-B9B4-0F15B0D8F3AA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2BBFD-D716-CE4C-9DA4-B35B7E53ADFA}"/>
              </a:ext>
            </a:extLst>
          </p:cNvPr>
          <p:cNvSpPr txBox="1"/>
          <p:nvPr/>
        </p:nvSpPr>
        <p:spPr>
          <a:xfrm>
            <a:off x="18936" y="90911"/>
            <a:ext cx="912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rules - Dipole allowed transitions in T</a:t>
            </a:r>
            <a:r>
              <a:rPr lang="en-US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D2032784-1537-434A-9F68-A8FABABE3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5" r="45043" b="50159"/>
          <a:stretch/>
        </p:blipFill>
        <p:spPr>
          <a:xfrm>
            <a:off x="100028" y="3288189"/>
            <a:ext cx="3474720" cy="11318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D7E69E-AE3E-2E4D-8E9F-103F44E2B31E}"/>
              </a:ext>
            </a:extLst>
          </p:cNvPr>
          <p:cNvSpPr/>
          <p:nvPr/>
        </p:nvSpPr>
        <p:spPr>
          <a:xfrm>
            <a:off x="100029" y="770576"/>
            <a:ext cx="4137434" cy="234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product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symmetries of the two orbitals involved in a transition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to T</a:t>
            </a:r>
            <a:r>
              <a:rPr 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is allowed for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One-Photon Absorption</a:t>
            </a:r>
            <a:endParaRPr lang="en-US" sz="20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FEA33D-417C-7B46-A605-B5E41F3F0F7C}"/>
              </a:ext>
            </a:extLst>
          </p:cNvPr>
          <p:cNvSpPr/>
          <p:nvPr/>
        </p:nvSpPr>
        <p:spPr>
          <a:xfrm>
            <a:off x="142498" y="4743170"/>
            <a:ext cx="3474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Transitions contribute to the resonant excited state follow the OPA selection rules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35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84"/>
    </mc:Choice>
    <mc:Fallback xmlns="">
      <p:transition spd="slow" advTm="103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7FDE6-59F7-EF47-AB93-C2353558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A12B36-2E29-5648-8325-903E10CB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16272"/>
              </p:ext>
            </p:extLst>
          </p:nvPr>
        </p:nvGraphicFramePr>
        <p:xfrm>
          <a:off x="3696175" y="3429001"/>
          <a:ext cx="5447824" cy="2628341"/>
        </p:xfrm>
        <a:graphic>
          <a:graphicData uri="http://schemas.openxmlformats.org/drawingml/2006/table">
            <a:tbl>
              <a:tblPr firstRow="1" firstCol="1" bandRow="1"/>
              <a:tblGrid>
                <a:gridCol w="894104">
                  <a:extLst>
                    <a:ext uri="{9D8B030D-6E8A-4147-A177-3AD203B41FA5}">
                      <a16:colId xmlns:a16="http://schemas.microsoft.com/office/drawing/2014/main" val="3354370462"/>
                    </a:ext>
                  </a:extLst>
                </a:gridCol>
                <a:gridCol w="1072924">
                  <a:extLst>
                    <a:ext uri="{9D8B030D-6E8A-4147-A177-3AD203B41FA5}">
                      <a16:colId xmlns:a16="http://schemas.microsoft.com/office/drawing/2014/main" val="1332607990"/>
                    </a:ext>
                  </a:extLst>
                </a:gridCol>
                <a:gridCol w="1072924">
                  <a:extLst>
                    <a:ext uri="{9D8B030D-6E8A-4147-A177-3AD203B41FA5}">
                      <a16:colId xmlns:a16="http://schemas.microsoft.com/office/drawing/2014/main" val="1892299541"/>
                    </a:ext>
                  </a:extLst>
                </a:gridCol>
                <a:gridCol w="1071063">
                  <a:extLst>
                    <a:ext uri="{9D8B030D-6E8A-4147-A177-3AD203B41FA5}">
                      <a16:colId xmlns:a16="http://schemas.microsoft.com/office/drawing/2014/main" val="1051012785"/>
                    </a:ext>
                  </a:extLst>
                </a:gridCol>
                <a:gridCol w="1336809">
                  <a:extLst>
                    <a:ext uri="{9D8B030D-6E8A-4147-A177-3AD203B41FA5}">
                      <a16:colId xmlns:a16="http://schemas.microsoft.com/office/drawing/2014/main" val="4259073743"/>
                    </a:ext>
                  </a:extLst>
                </a:gridCol>
              </a:tblGrid>
              <a:tr h="9288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Excitation energy (eV)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Transitions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Spherical assignments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Symmetry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Direct product decomposition into irreducible representation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145004"/>
                  </a:ext>
                </a:extLst>
              </a:tr>
              <a:tr h="2364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8.07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86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1S 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1F 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b="1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266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72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71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73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90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d-band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1F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 T</a:t>
                      </a:r>
                      <a:r>
                        <a:rPr lang="en-US" sz="1200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1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517540"/>
                  </a:ext>
                </a:extLst>
              </a:tr>
              <a:tr h="3367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68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69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69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92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d-band 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1F</a:t>
                      </a: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b="1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200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+ T</a:t>
                      </a:r>
                      <a:r>
                        <a:rPr lang="en-US" sz="1200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1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437" marR="674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18296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99CF0C-B608-AA4E-A09F-FC0AAE5A0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44986"/>
              </p:ext>
            </p:extLst>
          </p:nvPr>
        </p:nvGraphicFramePr>
        <p:xfrm>
          <a:off x="4661210" y="770576"/>
          <a:ext cx="4482790" cy="2531181"/>
        </p:xfrm>
        <a:graphic>
          <a:graphicData uri="http://schemas.openxmlformats.org/drawingml/2006/table">
            <a:tbl>
              <a:tblPr firstRow="1" firstCol="1" bandRow="1"/>
              <a:tblGrid>
                <a:gridCol w="375010">
                  <a:extLst>
                    <a:ext uri="{9D8B030D-6E8A-4147-A177-3AD203B41FA5}">
                      <a16:colId xmlns:a16="http://schemas.microsoft.com/office/drawing/2014/main" val="2940981190"/>
                    </a:ext>
                  </a:extLst>
                </a:gridCol>
                <a:gridCol w="338373">
                  <a:extLst>
                    <a:ext uri="{9D8B030D-6E8A-4147-A177-3AD203B41FA5}">
                      <a16:colId xmlns:a16="http://schemas.microsoft.com/office/drawing/2014/main" val="569678746"/>
                    </a:ext>
                  </a:extLst>
                </a:gridCol>
                <a:gridCol w="410312">
                  <a:extLst>
                    <a:ext uri="{9D8B030D-6E8A-4147-A177-3AD203B41FA5}">
                      <a16:colId xmlns:a16="http://schemas.microsoft.com/office/drawing/2014/main" val="3548872822"/>
                    </a:ext>
                  </a:extLst>
                </a:gridCol>
                <a:gridCol w="410312">
                  <a:extLst>
                    <a:ext uri="{9D8B030D-6E8A-4147-A177-3AD203B41FA5}">
                      <a16:colId xmlns:a16="http://schemas.microsoft.com/office/drawing/2014/main" val="1345940971"/>
                    </a:ext>
                  </a:extLst>
                </a:gridCol>
                <a:gridCol w="400987">
                  <a:extLst>
                    <a:ext uri="{9D8B030D-6E8A-4147-A177-3AD203B41FA5}">
                      <a16:colId xmlns:a16="http://schemas.microsoft.com/office/drawing/2014/main" val="2106755051"/>
                    </a:ext>
                  </a:extLst>
                </a:gridCol>
                <a:gridCol w="404982">
                  <a:extLst>
                    <a:ext uri="{9D8B030D-6E8A-4147-A177-3AD203B41FA5}">
                      <a16:colId xmlns:a16="http://schemas.microsoft.com/office/drawing/2014/main" val="3805852702"/>
                    </a:ext>
                  </a:extLst>
                </a:gridCol>
                <a:gridCol w="895893">
                  <a:extLst>
                    <a:ext uri="{9D8B030D-6E8A-4147-A177-3AD203B41FA5}">
                      <a16:colId xmlns:a16="http://schemas.microsoft.com/office/drawing/2014/main" val="696153863"/>
                    </a:ext>
                  </a:extLst>
                </a:gridCol>
                <a:gridCol w="1246921">
                  <a:extLst>
                    <a:ext uri="{9D8B030D-6E8A-4147-A177-3AD203B41FA5}">
                      <a16:colId xmlns:a16="http://schemas.microsoft.com/office/drawing/2014/main" val="3082617160"/>
                    </a:ext>
                  </a:extLst>
                </a:gridCol>
              </a:tblGrid>
              <a:tr h="8118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="1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8C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3C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6S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Symbol" pitchFamily="2" charset="2"/>
                        </a:rPr>
                        <a:t>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linear functions,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rotations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quadratic</a:t>
                      </a:r>
                      <a:b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functions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90342"/>
                  </a:ext>
                </a:extLst>
              </a:tr>
              <a:tr h="324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+y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+z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212633"/>
                  </a:ext>
                </a:extLst>
              </a:tr>
              <a:tr h="324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028415"/>
                  </a:ext>
                </a:extLst>
              </a:tr>
              <a:tr h="3725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(2z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-x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-y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x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-y</a:t>
                      </a:r>
                      <a:r>
                        <a:rPr lang="en-US" sz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80026"/>
                  </a:ext>
                </a:extLst>
              </a:tr>
              <a:tr h="3725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(R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R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R</a:t>
                      </a:r>
                      <a:r>
                        <a:rPr lang="en-US" sz="1200" baseline="-25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286768"/>
                  </a:ext>
                </a:extLst>
              </a:tr>
              <a:tr h="324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(x, y, z)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xy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xz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yz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04562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52DC80B-E75C-4F49-B9B4-0F15B0D8F3AA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2BBFD-D716-CE4C-9DA4-B35B7E53ADFA}"/>
              </a:ext>
            </a:extLst>
          </p:cNvPr>
          <p:cNvSpPr txBox="1"/>
          <p:nvPr/>
        </p:nvSpPr>
        <p:spPr>
          <a:xfrm>
            <a:off x="18936" y="90911"/>
            <a:ext cx="912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rules - Quadrupole allowed transitions in T</a:t>
            </a:r>
            <a:r>
              <a:rPr lang="en-US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7E69E-AE3E-2E4D-8E9F-103F44E2B31E}"/>
              </a:ext>
            </a:extLst>
          </p:cNvPr>
          <p:cNvSpPr/>
          <p:nvPr/>
        </p:nvSpPr>
        <p:spPr>
          <a:xfrm>
            <a:off x="100029" y="770576"/>
            <a:ext cx="4282400" cy="280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direct product of symmetries of the two orbitals involved in a transition can be reduced 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E or T</a:t>
            </a:r>
            <a:r>
              <a:rPr lang="en-US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then that transition can be allowed for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Two-Photon Absorption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100E7F-84A2-304F-B080-1D7F66E331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1" r="45773" b="50729"/>
          <a:stretch/>
        </p:blipFill>
        <p:spPr>
          <a:xfrm>
            <a:off x="63540" y="3289543"/>
            <a:ext cx="3474720" cy="1130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00CB42-6139-4941-8049-A0A497824E77}"/>
              </a:ext>
            </a:extLst>
          </p:cNvPr>
          <p:cNvSpPr/>
          <p:nvPr/>
        </p:nvSpPr>
        <p:spPr>
          <a:xfrm>
            <a:off x="142498" y="4743170"/>
            <a:ext cx="3474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Transitions oscillating with 2𝝎 frequency follow the TPA selection rules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41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78"/>
    </mc:Choice>
    <mc:Fallback xmlns="">
      <p:transition spd="slow" advTm="10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7E710-77DB-204D-A23D-345B2C9A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5AE84-2B12-F14A-9B99-3340AFB05890}"/>
              </a:ext>
            </a:extLst>
          </p:cNvPr>
          <p:cNvSpPr txBox="1"/>
          <p:nvPr/>
        </p:nvSpPr>
        <p:spPr>
          <a:xfrm>
            <a:off x="428248" y="65251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Plasmon decay in silver nanoparticles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6636E-B89E-694F-B47A-172BC671C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4" t="10577" r="8097" b="7019"/>
          <a:stretch/>
        </p:blipFill>
        <p:spPr>
          <a:xfrm>
            <a:off x="8338007" y="-47545"/>
            <a:ext cx="805993" cy="787444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8D8796-734B-E141-99F0-578E0BE493C6}"/>
              </a:ext>
            </a:extLst>
          </p:cNvPr>
          <p:cNvSpPr txBox="1"/>
          <p:nvPr/>
        </p:nvSpPr>
        <p:spPr>
          <a:xfrm>
            <a:off x="165415" y="1202994"/>
            <a:ext cx="5002487" cy="261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transferred to excite the transitions with twice the resonant energy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group symmetry and frequency analysis of the transitions confirms high energy transitions are due to the two-photon absorption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A99D1-B1AA-464B-B99E-8CB1F904B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284" y="1577942"/>
            <a:ext cx="3804716" cy="32611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806044-F241-4444-B046-7CFB2F4DB9FC}"/>
              </a:ext>
            </a:extLst>
          </p:cNvPr>
          <p:cNvSpPr/>
          <p:nvPr/>
        </p:nvSpPr>
        <p:spPr>
          <a:xfrm>
            <a:off x="165414" y="3768365"/>
            <a:ext cx="5173869" cy="177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transfer to activate non-linear properties 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A plasmon decay mechanism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Plasmon resonance plays a significant role in enhancing non-linear effects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F0BD77-F749-7642-BAFD-2DC8AB07DD3C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442B1-F0AF-AD41-9D2B-CCCE1D5ADACB}"/>
              </a:ext>
            </a:extLst>
          </p:cNvPr>
          <p:cNvSpPr txBox="1"/>
          <p:nvPr/>
        </p:nvSpPr>
        <p:spPr>
          <a:xfrm>
            <a:off x="18936" y="90911"/>
            <a:ext cx="912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978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01"/>
    </mc:Choice>
    <mc:Fallback xmlns="">
      <p:transition spd="slow" advTm="112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ABA38-ED7D-004D-A5EC-D6A9848F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65CC87-1846-BA4D-ADDF-F2FA16BDA483}"/>
              </a:ext>
            </a:extLst>
          </p:cNvPr>
          <p:cNvGrpSpPr>
            <a:grpSpLocks noChangeAspect="1"/>
          </p:cNvGrpSpPr>
          <p:nvPr/>
        </p:nvGrpSpPr>
        <p:grpSpPr>
          <a:xfrm>
            <a:off x="2245412" y="3316543"/>
            <a:ext cx="4653174" cy="2708403"/>
            <a:chOff x="5110620" y="2244625"/>
            <a:chExt cx="3833991" cy="22315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96BC6B7-8904-9542-A3D3-B5CC5FE901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10620" y="2244625"/>
              <a:ext cx="3833991" cy="2121562"/>
              <a:chOff x="2926387" y="3519187"/>
              <a:chExt cx="3097830" cy="171420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AFF775-43A0-F148-A997-B473DD4ED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26387" y="3586934"/>
                <a:ext cx="748894" cy="57035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9BEC23E-439E-A049-BB6F-CF0A9FDFE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2142" y="3519187"/>
                <a:ext cx="926804" cy="705844"/>
              </a:xfrm>
              <a:prstGeom prst="rect">
                <a:avLst/>
              </a:prstGeom>
            </p:spPr>
          </p:pic>
          <p:pic>
            <p:nvPicPr>
              <p:cNvPr id="29" name="Picture 28" descr="A picture containing device&#10;&#10;Description automatically generated">
                <a:extLst>
                  <a:ext uri="{FF2B5EF4-FFF2-40B4-BE49-F238E27FC236}">
                    <a16:creationId xmlns:a16="http://schemas.microsoft.com/office/drawing/2014/main" id="{9A06725D-D1B2-5C4D-BCDF-CB53576D4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5503" y="3545529"/>
                <a:ext cx="926803" cy="705843"/>
              </a:xfrm>
              <a:prstGeom prst="rect">
                <a:avLst/>
              </a:prstGeom>
            </p:spPr>
          </p:pic>
          <p:pic>
            <p:nvPicPr>
              <p:cNvPr id="30" name="Picture 29" descr="A picture containing device&#10;&#10;Description automatically generated">
                <a:extLst>
                  <a:ext uri="{FF2B5EF4-FFF2-40B4-BE49-F238E27FC236}">
                    <a16:creationId xmlns:a16="http://schemas.microsoft.com/office/drawing/2014/main" id="{9DB8585F-DFF6-084C-A60A-D66E19B95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4958" y="4479488"/>
                <a:ext cx="748894" cy="66127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BB0DFF9-7620-BD4B-9F4A-D681654BB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6868" y="4352727"/>
                <a:ext cx="997349" cy="88066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1E76974-EAA8-BC4C-A20A-6C5A30CCC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9570" y="4433234"/>
                <a:ext cx="868283" cy="661275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1A2925-D967-A542-9478-B89107D68CF9}"/>
                </a:ext>
              </a:extLst>
            </p:cNvPr>
            <p:cNvSpPr/>
            <p:nvPr/>
          </p:nvSpPr>
          <p:spPr>
            <a:xfrm>
              <a:off x="5141387" y="3059932"/>
              <a:ext cx="841611" cy="2535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Ag</a:t>
              </a:r>
              <a:r>
                <a:rPr lang="en-US" sz="1400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10</a:t>
              </a:r>
              <a:r>
                <a:rPr lang="en-US" sz="1400" baseline="30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+2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i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</a:t>
              </a:r>
              <a:r>
                <a:rPr lang="en-US" sz="1400" i="1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1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82DEA3-3C9B-A04C-8A46-D147E2AC8C15}"/>
                </a:ext>
              </a:extLst>
            </p:cNvPr>
            <p:cNvSpPr/>
            <p:nvPr/>
          </p:nvSpPr>
          <p:spPr>
            <a:xfrm>
              <a:off x="6533023" y="3061701"/>
              <a:ext cx="833687" cy="2535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Ag</a:t>
              </a:r>
              <a:r>
                <a:rPr lang="en-US" sz="1400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13</a:t>
              </a:r>
              <a:r>
                <a:rPr lang="en-US" sz="1400" baseline="30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+5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i="1" dirty="0" err="1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i="1" baseline="-25000" dirty="0" err="1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 </a:t>
              </a:r>
              <a:endParaRPr lang="en-US" sz="1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6619E0-964C-3C40-A1F5-9EC0E844AB29}"/>
                </a:ext>
              </a:extLst>
            </p:cNvPr>
            <p:cNvSpPr/>
            <p:nvPr/>
          </p:nvSpPr>
          <p:spPr>
            <a:xfrm>
              <a:off x="7967769" y="3059929"/>
              <a:ext cx="882556" cy="2535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Ag</a:t>
              </a:r>
              <a:r>
                <a:rPr lang="en-US" sz="1400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13</a:t>
              </a:r>
              <a:r>
                <a:rPr lang="en-US" sz="1400" baseline="30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-1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i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</a:t>
              </a:r>
              <a:r>
                <a:rPr lang="en-US" sz="1400" i="1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 </a:t>
              </a:r>
              <a:endParaRPr lang="en-US" sz="14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04CC5C-D3E4-EB4A-85E0-F5E1AFE56AA7}"/>
                </a:ext>
              </a:extLst>
            </p:cNvPr>
            <p:cNvSpPr/>
            <p:nvPr/>
          </p:nvSpPr>
          <p:spPr>
            <a:xfrm>
              <a:off x="5153728" y="4222623"/>
              <a:ext cx="955201" cy="2535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Ag</a:t>
              </a:r>
              <a:r>
                <a:rPr lang="en-US" sz="1400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19</a:t>
              </a:r>
              <a:r>
                <a:rPr lang="en-US" sz="1400" baseline="30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+1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i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n-US" sz="1400" i="1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5h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 </a:t>
              </a:r>
              <a:endParaRPr lang="en-US" sz="14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D0605D-AE0D-0E4F-B41D-BC8DC5F0EC60}"/>
                </a:ext>
              </a:extLst>
            </p:cNvPr>
            <p:cNvSpPr/>
            <p:nvPr/>
          </p:nvSpPr>
          <p:spPr>
            <a:xfrm>
              <a:off x="6500875" y="4222622"/>
              <a:ext cx="768968" cy="2535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Ag</a:t>
              </a:r>
              <a:r>
                <a:rPr lang="en-US" sz="1400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20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i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</a:t>
              </a:r>
              <a:r>
                <a:rPr lang="en-US" sz="1400" i="1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 </a:t>
              </a:r>
              <a:endParaRPr lang="en-US" sz="14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F721BE-7351-A648-A0C4-B052AE5635C8}"/>
                </a:ext>
              </a:extLst>
            </p:cNvPr>
            <p:cNvSpPr/>
            <p:nvPr/>
          </p:nvSpPr>
          <p:spPr>
            <a:xfrm>
              <a:off x="7923137" y="4222622"/>
              <a:ext cx="808592" cy="2535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Ag</a:t>
              </a:r>
              <a:r>
                <a:rPr lang="en-US" sz="1400" baseline="-25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55</a:t>
              </a:r>
              <a:r>
                <a:rPr lang="en-US" sz="1400" baseline="30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-3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i="1" dirty="0" err="1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i="1" baseline="-25000" dirty="0" err="1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</a:t>
              </a:r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 </a:t>
              </a:r>
              <a:endParaRPr lang="en-US" sz="1400" dirty="0"/>
            </a:p>
          </p:txBody>
        </p:sp>
      </p:grpSp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26A968DE-BE65-6440-8EF6-4C5F88DE3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-59826"/>
            <a:ext cx="9144000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812C8-C25E-2542-8690-3040E29FE612}"/>
              </a:ext>
            </a:extLst>
          </p:cNvPr>
          <p:cNvSpPr/>
          <p:nvPr/>
        </p:nvSpPr>
        <p:spPr>
          <a:xfrm>
            <a:off x="-1" y="1148603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9"/>
              </a:rPr>
              <a:t>Quantum Dynamics and Beyond: </a:t>
            </a:r>
          </a:p>
          <a:p>
            <a:pPr algn="ctr"/>
            <a:r>
              <a:rPr lang="en-US" sz="2800" dirty="0">
                <a:hlinkClick r:id="rId9"/>
              </a:rPr>
              <a:t>Symposium in Memory of Donald J. Kouri</a:t>
            </a:r>
            <a:endParaRPr lang="en-US" sz="2800" dirty="0"/>
          </a:p>
          <a:p>
            <a:pPr algn="ctr"/>
            <a:endParaRPr lang="en-US" dirty="0">
              <a:hlinkClick r:id="rId10"/>
            </a:endParaRPr>
          </a:p>
          <a:p>
            <a:pPr algn="ctr"/>
            <a:r>
              <a:rPr lang="en-US" dirty="0">
                <a:hlinkClick r:id="rId10"/>
              </a:rPr>
              <a:t>Non-linear </a:t>
            </a:r>
            <a:r>
              <a:rPr lang="en-US" u="sng" dirty="0">
                <a:hlinkClick r:id="rId10"/>
              </a:rPr>
              <a:t>optical</a:t>
            </a:r>
            <a:r>
              <a:rPr lang="en-US" dirty="0">
                <a:hlinkClick r:id="rId10"/>
              </a:rPr>
              <a:t> activation in silver nanoclusters as a plasmon decay mechanism </a:t>
            </a:r>
            <a:endParaRPr lang="en-US" dirty="0"/>
          </a:p>
          <a:p>
            <a:pPr algn="ctr"/>
            <a:r>
              <a:rPr lang="en-US" b="1" dirty="0"/>
              <a:t>11:45am - 12:00pm USA / Canada - Pacific - April 6, 2021</a:t>
            </a:r>
          </a:p>
          <a:p>
            <a:pPr algn="ctr"/>
            <a:r>
              <a:rPr lang="en-US" sz="1600" dirty="0">
                <a:hlinkClick r:id="rId11"/>
              </a:rPr>
              <a:t>Gowri Kuda-Singappulige, Presenter</a:t>
            </a:r>
            <a:r>
              <a:rPr lang="en-US" sz="1600" dirty="0"/>
              <a:t>    |      </a:t>
            </a:r>
            <a:r>
              <a:rPr lang="en-US" sz="1600" dirty="0">
                <a:hlinkClick r:id="rId11"/>
              </a:rPr>
              <a:t>Xiaosong Li</a:t>
            </a:r>
            <a:r>
              <a:rPr lang="en-US" sz="1600" dirty="0"/>
              <a:t>    |      </a:t>
            </a:r>
            <a:r>
              <a:rPr lang="en-US" sz="1600" dirty="0">
                <a:hlinkClick r:id="rId11"/>
              </a:rPr>
              <a:t>Christine Aikens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5905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9FA3E-5837-44E9-B059-0982536B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C3D94-AF07-4D19-8C4F-263DEAC0CD62}"/>
              </a:ext>
            </a:extLst>
          </p:cNvPr>
          <p:cNvSpPr txBox="1"/>
          <p:nvPr/>
        </p:nvSpPr>
        <p:spPr>
          <a:xfrm>
            <a:off x="18936" y="90911"/>
            <a:ext cx="912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DA47AF-6522-154D-A448-15C1733BF40A}"/>
              </a:ext>
            </a:extLst>
          </p:cNvPr>
          <p:cNvGrpSpPr>
            <a:grpSpLocks noChangeAspect="1"/>
          </p:cNvGrpSpPr>
          <p:nvPr/>
        </p:nvGrpSpPr>
        <p:grpSpPr>
          <a:xfrm>
            <a:off x="175290" y="766515"/>
            <a:ext cx="4520659" cy="2596152"/>
            <a:chOff x="5008703" y="1029850"/>
            <a:chExt cx="4115984" cy="23637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C771DB4-1812-B948-9494-B89098DD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008703" y="1029850"/>
              <a:ext cx="4115984" cy="236375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8E1F79-661F-104E-8B59-6D28B73A0B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40" r="64859" b="74235"/>
            <a:stretch/>
          </p:blipFill>
          <p:spPr>
            <a:xfrm>
              <a:off x="5130269" y="2601096"/>
              <a:ext cx="1226634" cy="7649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F9AF37C-2ABE-1F45-BC89-744308756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40" t="49484" r="64859" b="24835"/>
            <a:stretch/>
          </p:blipFill>
          <p:spPr>
            <a:xfrm>
              <a:off x="7807515" y="2631174"/>
              <a:ext cx="1226634" cy="7624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5877D7-3830-7547-BA26-EED16AB32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082" t="49484" r="4679" b="26673"/>
            <a:stretch/>
          </p:blipFill>
          <p:spPr>
            <a:xfrm>
              <a:off x="6246815" y="2578912"/>
              <a:ext cx="1527248" cy="81469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60C66A-43C0-8842-A7FE-69B1A030FF7F}"/>
              </a:ext>
            </a:extLst>
          </p:cNvPr>
          <p:cNvSpPr txBox="1"/>
          <p:nvPr/>
        </p:nvSpPr>
        <p:spPr>
          <a:xfrm>
            <a:off x="228121" y="3429000"/>
            <a:ext cx="450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Prof. Aikens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Aikens and Liu group members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717096-1F45-8545-9BFE-6BE3127964D1}"/>
              </a:ext>
            </a:extLst>
          </p:cNvPr>
          <p:cNvGrpSpPr/>
          <p:nvPr/>
        </p:nvGrpSpPr>
        <p:grpSpPr>
          <a:xfrm>
            <a:off x="122334" y="4401707"/>
            <a:ext cx="4485357" cy="1615249"/>
            <a:chOff x="4598825" y="4285357"/>
            <a:chExt cx="4485357" cy="1615249"/>
          </a:xfrm>
        </p:grpSpPr>
        <p:pic>
          <p:nvPicPr>
            <p:cNvPr id="24" name="Picture 60">
              <a:extLst>
                <a:ext uri="{FF2B5EF4-FFF2-40B4-BE49-F238E27FC236}">
                  <a16:creationId xmlns:a16="http://schemas.microsoft.com/office/drawing/2014/main" id="{E0BCD9E7-2CAC-3745-BAB3-1F1C7EBD1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8825" y="4285357"/>
              <a:ext cx="1265021" cy="1258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67BBFC9-68F0-264B-8ADA-19E20CD32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5926" y="4334129"/>
              <a:ext cx="1038256" cy="103825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80C62B-8F87-704F-8309-02C0135B93EC}"/>
                </a:ext>
              </a:extLst>
            </p:cNvPr>
            <p:cNvGrpSpPr/>
            <p:nvPr/>
          </p:nvGrpSpPr>
          <p:grpSpPr>
            <a:xfrm>
              <a:off x="5905262" y="4397639"/>
              <a:ext cx="2133600" cy="1502967"/>
              <a:chOff x="338964" y="4253260"/>
              <a:chExt cx="2133600" cy="1502967"/>
            </a:xfrm>
          </p:grpSpPr>
          <p:pic>
            <p:nvPicPr>
              <p:cNvPr id="27" name="Picture 114" descr="powercat">
                <a:extLst>
                  <a:ext uri="{FF2B5EF4-FFF2-40B4-BE49-F238E27FC236}">
                    <a16:creationId xmlns:a16="http://schemas.microsoft.com/office/drawing/2014/main" id="{F227A68D-6087-D04A-8535-7C6BE51021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757" y="4253260"/>
                <a:ext cx="1109662" cy="949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135">
                <a:extLst>
                  <a:ext uri="{FF2B5EF4-FFF2-40B4-BE49-F238E27FC236}">
                    <a16:creationId xmlns:a16="http://schemas.microsoft.com/office/drawing/2014/main" id="{97C29957-1304-1545-BE47-1ADF95E22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964" y="5268918"/>
                <a:ext cx="2133600" cy="487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5875" tIns="27938" rIns="55875" bIns="27938">
                <a:spAutoFit/>
              </a:bodyPr>
              <a:lstStyle>
                <a:lvl1pPr defTabSz="83820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defTabSz="83820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defTabSz="83820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indent="-228600" defTabSz="83820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defTabSz="83820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838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838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838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838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en-US" sz="1400" dirty="0">
                    <a:cs typeface="Arial" panose="020B0604020202020204" pitchFamily="34" charset="0"/>
                  </a:rPr>
                  <a:t>Department of Chemistry</a:t>
                </a:r>
              </a:p>
              <a:p>
                <a:pPr algn="ctr">
                  <a:defRPr/>
                </a:pPr>
                <a:r>
                  <a:rPr lang="en-US" altLang="en-US" sz="1400" dirty="0">
                    <a:cs typeface="Arial" panose="020B0604020202020204" pitchFamily="34" charset="0"/>
                  </a:rPr>
                  <a:t>Kansas State University</a:t>
                </a:r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90E9EA2-4C63-4648-98A7-938530D4A022}"/>
              </a:ext>
            </a:extLst>
          </p:cNvPr>
          <p:cNvSpPr/>
          <p:nvPr/>
        </p:nvSpPr>
        <p:spPr>
          <a:xfrm>
            <a:off x="4744710" y="4467957"/>
            <a:ext cx="4343641" cy="9233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DA0409-DB31-9B45-BF98-8D7D9082F4B4}"/>
              </a:ext>
            </a:extLst>
          </p:cNvPr>
          <p:cNvGrpSpPr/>
          <p:nvPr/>
        </p:nvGrpSpPr>
        <p:grpSpPr>
          <a:xfrm>
            <a:off x="4943038" y="923780"/>
            <a:ext cx="4242587" cy="2353369"/>
            <a:chOff x="74499" y="2041103"/>
            <a:chExt cx="4242587" cy="235336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B23C4D-2C0B-9840-9EEC-5DF3298DFCB7}"/>
                </a:ext>
              </a:extLst>
            </p:cNvPr>
            <p:cNvGrpSpPr/>
            <p:nvPr/>
          </p:nvGrpSpPr>
          <p:grpSpPr>
            <a:xfrm>
              <a:off x="321792" y="2041103"/>
              <a:ext cx="3882412" cy="1182562"/>
              <a:chOff x="321792" y="2041103"/>
              <a:chExt cx="3882412" cy="1182562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3BEBD4B8-A93A-264D-8B92-3EC9E8146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792" y="2049777"/>
                <a:ext cx="939110" cy="1173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26C2136A-2FB1-0D4E-9C48-44C20DCA5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6084" y="2041103"/>
                <a:ext cx="1168120" cy="1168120"/>
              </a:xfrm>
              <a:prstGeom prst="rect">
                <a:avLst/>
              </a:prstGeom>
            </p:spPr>
          </p:pic>
          <p:pic>
            <p:nvPicPr>
              <p:cNvPr id="9" name="Picture 8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74617EE4-AD0D-604C-9FAB-31592CC00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9581" y="2045958"/>
                <a:ext cx="877824" cy="117043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711451-8E81-8F4D-99C4-ACC57158718B}"/>
                </a:ext>
              </a:extLst>
            </p:cNvPr>
            <p:cNvSpPr/>
            <p:nvPr/>
          </p:nvSpPr>
          <p:spPr>
            <a:xfrm>
              <a:off x="74499" y="3282722"/>
              <a:ext cx="14417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Prof. </a:t>
              </a:r>
              <a:r>
                <a:rPr lang="en-US" dirty="0" err="1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Xiaosong</a:t>
              </a:r>
              <a:r>
                <a:rPr lang="en-US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Li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2C3CAC-2E23-394F-A068-302A4721938E}"/>
                </a:ext>
              </a:extLst>
            </p:cNvPr>
            <p:cNvSpPr/>
            <p:nvPr/>
          </p:nvSpPr>
          <p:spPr>
            <a:xfrm>
              <a:off x="627255" y="4025140"/>
              <a:ext cx="365666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at University of Washington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2744C6-B5EB-9B4F-A66A-F7DA474557DB}"/>
                </a:ext>
              </a:extLst>
            </p:cNvPr>
            <p:cNvSpPr/>
            <p:nvPr/>
          </p:nvSpPr>
          <p:spPr>
            <a:xfrm>
              <a:off x="1281546" y="3282722"/>
              <a:ext cx="173389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Dr. David </a:t>
              </a:r>
              <a:r>
                <a:rPr lang="en-US" dirty="0" err="1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Lingerfelt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A48F5D-0AC6-1041-BEF5-00A3599B9BFC}"/>
                </a:ext>
              </a:extLst>
            </p:cNvPr>
            <p:cNvSpPr/>
            <p:nvPr/>
          </p:nvSpPr>
          <p:spPr>
            <a:xfrm>
              <a:off x="2923202" y="3282722"/>
              <a:ext cx="13938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Andrew Wildman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1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43"/>
    </mc:Choice>
    <mc:Fallback xmlns="">
      <p:transition spd="slow" advTm="809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323CC-0D25-6C48-8001-B5B0A03A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D8CB-B0A1-8948-B8F3-BA85CE2FA02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61CA6-6897-374B-A5AC-0118208EB7AD}"/>
              </a:ext>
            </a:extLst>
          </p:cNvPr>
          <p:cNvSpPr txBox="1"/>
          <p:nvPr/>
        </p:nvSpPr>
        <p:spPr>
          <a:xfrm>
            <a:off x="0" y="5379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Plasmonic nanostructures for light-induced processes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B5B028-7FF8-AE49-95C3-E25CBD708B13}"/>
              </a:ext>
            </a:extLst>
          </p:cNvPr>
          <p:cNvGrpSpPr>
            <a:grpSpLocks noChangeAspect="1"/>
          </p:cNvGrpSpPr>
          <p:nvPr/>
        </p:nvGrpSpPr>
        <p:grpSpPr>
          <a:xfrm>
            <a:off x="5452317" y="2548462"/>
            <a:ext cx="3345696" cy="3075538"/>
            <a:chOff x="2469247" y="3997488"/>
            <a:chExt cx="2286872" cy="2101509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8F884E7A-98B3-1F4C-9493-C92059C38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3218" y="3997488"/>
              <a:ext cx="2252901" cy="170769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F28721-47EF-6D44-9634-A2ADC7B49DD9}"/>
                </a:ext>
              </a:extLst>
            </p:cNvPr>
            <p:cNvSpPr/>
            <p:nvPr/>
          </p:nvSpPr>
          <p:spPr>
            <a:xfrm>
              <a:off x="2469247" y="5909724"/>
              <a:ext cx="2252355" cy="189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J. Am. Chem. Soc. 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138, 30, 9361–9364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70DA9-7AF9-134D-9B75-741F85778175}"/>
              </a:ext>
            </a:extLst>
          </p:cNvPr>
          <p:cNvSpPr/>
          <p:nvPr/>
        </p:nvSpPr>
        <p:spPr>
          <a:xfrm>
            <a:off x="115747" y="1096849"/>
            <a:ext cx="44750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Solar Energy Conversion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F94BBB-8B9E-8440-B9CA-8DCC53C5552D}"/>
              </a:ext>
            </a:extLst>
          </p:cNvPr>
          <p:cNvGrpSpPr/>
          <p:nvPr/>
        </p:nvGrpSpPr>
        <p:grpSpPr>
          <a:xfrm>
            <a:off x="345988" y="2262204"/>
            <a:ext cx="4244795" cy="3361797"/>
            <a:chOff x="345988" y="2563146"/>
            <a:chExt cx="4244795" cy="33617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44542D-5F12-1248-B544-053C5827166D}"/>
                </a:ext>
              </a:extLst>
            </p:cNvPr>
            <p:cNvSpPr/>
            <p:nvPr/>
          </p:nvSpPr>
          <p:spPr>
            <a:xfrm>
              <a:off x="359156" y="5647944"/>
              <a:ext cx="423162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ACS Appl. Energy Mater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2020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3, 2, 1821-1830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572768-C247-DD4B-BD88-29D16862CEE2}"/>
                </a:ext>
              </a:extLst>
            </p:cNvPr>
            <p:cNvGrpSpPr/>
            <p:nvPr/>
          </p:nvGrpSpPr>
          <p:grpSpPr>
            <a:xfrm>
              <a:off x="345988" y="2563146"/>
              <a:ext cx="3822098" cy="2973593"/>
              <a:chOff x="345988" y="2563146"/>
              <a:chExt cx="3822098" cy="297359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71FCE48-6F9C-1C43-90EE-18B35F6AAB9A}"/>
                  </a:ext>
                </a:extLst>
              </p:cNvPr>
              <p:cNvGrpSpPr/>
              <p:nvPr/>
            </p:nvGrpSpPr>
            <p:grpSpPr>
              <a:xfrm>
                <a:off x="345988" y="2563146"/>
                <a:ext cx="3822098" cy="2973593"/>
                <a:chOff x="345988" y="2563146"/>
                <a:chExt cx="3822098" cy="297359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2F3B2B9-1C2A-E740-9D13-703391F1184E}"/>
                    </a:ext>
                  </a:extLst>
                </p:cNvPr>
                <p:cNvGrpSpPr/>
                <p:nvPr/>
              </p:nvGrpSpPr>
              <p:grpSpPr>
                <a:xfrm>
                  <a:off x="345988" y="2563146"/>
                  <a:ext cx="3822098" cy="2973593"/>
                  <a:chOff x="345988" y="2563146"/>
                  <a:chExt cx="3822098" cy="2973593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327DDFE1-6648-C94A-8C65-45787E79BEAC}"/>
                      </a:ext>
                    </a:extLst>
                  </p:cNvPr>
                  <p:cNvGrpSpPr/>
                  <p:nvPr/>
                </p:nvGrpSpPr>
                <p:grpSpPr>
                  <a:xfrm>
                    <a:off x="345988" y="2563146"/>
                    <a:ext cx="3822098" cy="2973593"/>
                    <a:chOff x="345988" y="2623434"/>
                    <a:chExt cx="3822098" cy="2973593"/>
                  </a:xfrm>
                </p:grpSpPr>
                <p:pic>
                  <p:nvPicPr>
                    <p:cNvPr id="30" name="Picture 29" descr="Diagram&#10;&#10;Description automatically generated">
                      <a:extLst>
                        <a:ext uri="{FF2B5EF4-FFF2-40B4-BE49-F238E27FC236}">
                          <a16:creationId xmlns:a16="http://schemas.microsoft.com/office/drawing/2014/main" id="{FF4B8B7A-8B23-1C42-8E4D-84814F6F15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45988" y="2623434"/>
                      <a:ext cx="3822098" cy="297359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Card 4">
                      <a:extLst>
                        <a:ext uri="{FF2B5EF4-FFF2-40B4-BE49-F238E27FC236}">
                          <a16:creationId xmlns:a16="http://schemas.microsoft.com/office/drawing/2014/main" id="{6AB57C92-DD25-6E4E-925A-268963E326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2620" y="2951353"/>
                      <a:ext cx="1416817" cy="2148636"/>
                    </a:xfrm>
                    <a:custGeom>
                      <a:avLst/>
                      <a:gdLst>
                        <a:gd name="connsiteX0" fmla="*/ 0 w 10000"/>
                        <a:gd name="connsiteY0" fmla="*/ 2000 h 10000"/>
                        <a:gd name="connsiteX1" fmla="*/ 2000 w 10000"/>
                        <a:gd name="connsiteY1" fmla="*/ 0 h 10000"/>
                        <a:gd name="connsiteX2" fmla="*/ 10000 w 10000"/>
                        <a:gd name="connsiteY2" fmla="*/ 0 h 10000"/>
                        <a:gd name="connsiteX3" fmla="*/ 10000 w 10000"/>
                        <a:gd name="connsiteY3" fmla="*/ 10000 h 10000"/>
                        <a:gd name="connsiteX4" fmla="*/ 0 w 10000"/>
                        <a:gd name="connsiteY4" fmla="*/ 10000 h 10000"/>
                        <a:gd name="connsiteX5" fmla="*/ 0 w 10000"/>
                        <a:gd name="connsiteY5" fmla="*/ 2000 h 10000"/>
                        <a:gd name="connsiteX0" fmla="*/ 0 w 10000"/>
                        <a:gd name="connsiteY0" fmla="*/ 2000 h 10000"/>
                        <a:gd name="connsiteX1" fmla="*/ 1574 w 10000"/>
                        <a:gd name="connsiteY1" fmla="*/ 47 h 10000"/>
                        <a:gd name="connsiteX2" fmla="*/ 10000 w 10000"/>
                        <a:gd name="connsiteY2" fmla="*/ 0 h 10000"/>
                        <a:gd name="connsiteX3" fmla="*/ 10000 w 10000"/>
                        <a:gd name="connsiteY3" fmla="*/ 10000 h 10000"/>
                        <a:gd name="connsiteX4" fmla="*/ 0 w 10000"/>
                        <a:gd name="connsiteY4" fmla="*/ 10000 h 10000"/>
                        <a:gd name="connsiteX5" fmla="*/ 0 w 10000"/>
                        <a:gd name="connsiteY5" fmla="*/ 200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000" h="10000">
                          <a:moveTo>
                            <a:pt x="0" y="2000"/>
                          </a:moveTo>
                          <a:lnTo>
                            <a:pt x="1574" y="47"/>
                          </a:lnTo>
                          <a:lnTo>
                            <a:pt x="10000" y="0"/>
                          </a:lnTo>
                          <a:lnTo>
                            <a:pt x="10000" y="10000"/>
                          </a:lnTo>
                          <a:lnTo>
                            <a:pt x="0" y="10000"/>
                          </a:lnTo>
                          <a:lnTo>
                            <a:pt x="0" y="200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Card 14">
                      <a:extLst>
                        <a:ext uri="{FF2B5EF4-FFF2-40B4-BE49-F238E27FC236}">
                          <a16:creationId xmlns:a16="http://schemas.microsoft.com/office/drawing/2014/main" id="{3B8C767B-3925-674D-97B5-B7D342040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861" y="3004457"/>
                      <a:ext cx="1416816" cy="2095532"/>
                    </a:xfrm>
                    <a:custGeom>
                      <a:avLst/>
                      <a:gdLst>
                        <a:gd name="connsiteX0" fmla="*/ 0 w 10000"/>
                        <a:gd name="connsiteY0" fmla="*/ 2000 h 10000"/>
                        <a:gd name="connsiteX1" fmla="*/ 2000 w 10000"/>
                        <a:gd name="connsiteY1" fmla="*/ 0 h 10000"/>
                        <a:gd name="connsiteX2" fmla="*/ 10000 w 10000"/>
                        <a:gd name="connsiteY2" fmla="*/ 0 h 10000"/>
                        <a:gd name="connsiteX3" fmla="*/ 10000 w 10000"/>
                        <a:gd name="connsiteY3" fmla="*/ 10000 h 10000"/>
                        <a:gd name="connsiteX4" fmla="*/ 0 w 10000"/>
                        <a:gd name="connsiteY4" fmla="*/ 10000 h 10000"/>
                        <a:gd name="connsiteX5" fmla="*/ 0 w 10000"/>
                        <a:gd name="connsiteY5" fmla="*/ 2000 h 10000"/>
                        <a:gd name="connsiteX0" fmla="*/ 0 w 10149"/>
                        <a:gd name="connsiteY0" fmla="*/ 8378 h 10000"/>
                        <a:gd name="connsiteX1" fmla="*/ 2149 w 10149"/>
                        <a:gd name="connsiteY1" fmla="*/ 0 h 10000"/>
                        <a:gd name="connsiteX2" fmla="*/ 10149 w 10149"/>
                        <a:gd name="connsiteY2" fmla="*/ 0 h 10000"/>
                        <a:gd name="connsiteX3" fmla="*/ 10149 w 10149"/>
                        <a:gd name="connsiteY3" fmla="*/ 10000 h 10000"/>
                        <a:gd name="connsiteX4" fmla="*/ 149 w 10149"/>
                        <a:gd name="connsiteY4" fmla="*/ 10000 h 10000"/>
                        <a:gd name="connsiteX5" fmla="*/ 0 w 10149"/>
                        <a:gd name="connsiteY5" fmla="*/ 8378 h 10000"/>
                        <a:gd name="connsiteX0" fmla="*/ 0 w 10149"/>
                        <a:gd name="connsiteY0" fmla="*/ 8378 h 10000"/>
                        <a:gd name="connsiteX1" fmla="*/ 5060 w 10149"/>
                        <a:gd name="connsiteY1" fmla="*/ 1391 h 10000"/>
                        <a:gd name="connsiteX2" fmla="*/ 10149 w 10149"/>
                        <a:gd name="connsiteY2" fmla="*/ 0 h 10000"/>
                        <a:gd name="connsiteX3" fmla="*/ 10149 w 10149"/>
                        <a:gd name="connsiteY3" fmla="*/ 10000 h 10000"/>
                        <a:gd name="connsiteX4" fmla="*/ 149 w 10149"/>
                        <a:gd name="connsiteY4" fmla="*/ 10000 h 10000"/>
                        <a:gd name="connsiteX5" fmla="*/ 0 w 10149"/>
                        <a:gd name="connsiteY5" fmla="*/ 8378 h 10000"/>
                        <a:gd name="connsiteX0" fmla="*/ 0 w 10149"/>
                        <a:gd name="connsiteY0" fmla="*/ 8378 h 10000"/>
                        <a:gd name="connsiteX1" fmla="*/ 5135 w 10149"/>
                        <a:gd name="connsiteY1" fmla="*/ 1439 h 10000"/>
                        <a:gd name="connsiteX2" fmla="*/ 10149 w 10149"/>
                        <a:gd name="connsiteY2" fmla="*/ 0 h 10000"/>
                        <a:gd name="connsiteX3" fmla="*/ 10149 w 10149"/>
                        <a:gd name="connsiteY3" fmla="*/ 10000 h 10000"/>
                        <a:gd name="connsiteX4" fmla="*/ 149 w 10149"/>
                        <a:gd name="connsiteY4" fmla="*/ 10000 h 10000"/>
                        <a:gd name="connsiteX5" fmla="*/ 0 w 10149"/>
                        <a:gd name="connsiteY5" fmla="*/ 8378 h 10000"/>
                        <a:gd name="connsiteX0" fmla="*/ 0 w 10224"/>
                        <a:gd name="connsiteY0" fmla="*/ 8090 h 10000"/>
                        <a:gd name="connsiteX1" fmla="*/ 5210 w 10224"/>
                        <a:gd name="connsiteY1" fmla="*/ 1439 h 10000"/>
                        <a:gd name="connsiteX2" fmla="*/ 10224 w 10224"/>
                        <a:gd name="connsiteY2" fmla="*/ 0 h 10000"/>
                        <a:gd name="connsiteX3" fmla="*/ 10224 w 10224"/>
                        <a:gd name="connsiteY3" fmla="*/ 10000 h 10000"/>
                        <a:gd name="connsiteX4" fmla="*/ 224 w 10224"/>
                        <a:gd name="connsiteY4" fmla="*/ 10000 h 10000"/>
                        <a:gd name="connsiteX5" fmla="*/ 0 w 10224"/>
                        <a:gd name="connsiteY5" fmla="*/ 8090 h 10000"/>
                        <a:gd name="connsiteX0" fmla="*/ 0 w 10224"/>
                        <a:gd name="connsiteY0" fmla="*/ 8090 h 10000"/>
                        <a:gd name="connsiteX1" fmla="*/ 4340 w 10224"/>
                        <a:gd name="connsiteY1" fmla="*/ 2158 h 10000"/>
                        <a:gd name="connsiteX2" fmla="*/ 10224 w 10224"/>
                        <a:gd name="connsiteY2" fmla="*/ 0 h 10000"/>
                        <a:gd name="connsiteX3" fmla="*/ 10224 w 10224"/>
                        <a:gd name="connsiteY3" fmla="*/ 10000 h 10000"/>
                        <a:gd name="connsiteX4" fmla="*/ 224 w 10224"/>
                        <a:gd name="connsiteY4" fmla="*/ 10000 h 10000"/>
                        <a:gd name="connsiteX5" fmla="*/ 0 w 10224"/>
                        <a:gd name="connsiteY5" fmla="*/ 8090 h 10000"/>
                        <a:gd name="connsiteX0" fmla="*/ 0 w 10224"/>
                        <a:gd name="connsiteY0" fmla="*/ 8090 h 10000"/>
                        <a:gd name="connsiteX1" fmla="*/ 4340 w 10224"/>
                        <a:gd name="connsiteY1" fmla="*/ 2158 h 10000"/>
                        <a:gd name="connsiteX2" fmla="*/ 10224 w 10224"/>
                        <a:gd name="connsiteY2" fmla="*/ 0 h 10000"/>
                        <a:gd name="connsiteX3" fmla="*/ 10224 w 10224"/>
                        <a:gd name="connsiteY3" fmla="*/ 10000 h 10000"/>
                        <a:gd name="connsiteX4" fmla="*/ 224 w 10224"/>
                        <a:gd name="connsiteY4" fmla="*/ 10000 h 10000"/>
                        <a:gd name="connsiteX5" fmla="*/ 0 w 10224"/>
                        <a:gd name="connsiteY5" fmla="*/ 809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24" h="10000">
                          <a:moveTo>
                            <a:pt x="0" y="8090"/>
                          </a:moveTo>
                          <a:cubicBezTo>
                            <a:pt x="1447" y="6113"/>
                            <a:pt x="2168" y="4806"/>
                            <a:pt x="4340" y="2158"/>
                          </a:cubicBezTo>
                          <a:lnTo>
                            <a:pt x="10224" y="0"/>
                          </a:lnTo>
                          <a:lnTo>
                            <a:pt x="10224" y="10000"/>
                          </a:lnTo>
                          <a:lnTo>
                            <a:pt x="224" y="10000"/>
                          </a:lnTo>
                          <a:cubicBezTo>
                            <a:pt x="174" y="9459"/>
                            <a:pt x="50" y="8631"/>
                            <a:pt x="0" y="809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Card 14">
                      <a:extLst>
                        <a:ext uri="{FF2B5EF4-FFF2-40B4-BE49-F238E27FC236}">
                          <a16:creationId xmlns:a16="http://schemas.microsoft.com/office/drawing/2014/main" id="{F2E89E24-CBD8-5545-924D-6EC5A7D6D185}"/>
                        </a:ext>
                      </a:extLst>
                    </p:cNvPr>
                    <p:cNvSpPr/>
                    <p:nvPr/>
                  </p:nvSpPr>
                  <p:spPr>
                    <a:xfrm rot="11133640">
                      <a:off x="1170659" y="3610410"/>
                      <a:ext cx="429650" cy="999638"/>
                    </a:xfrm>
                    <a:custGeom>
                      <a:avLst/>
                      <a:gdLst>
                        <a:gd name="connsiteX0" fmla="*/ 0 w 10000"/>
                        <a:gd name="connsiteY0" fmla="*/ 2000 h 10000"/>
                        <a:gd name="connsiteX1" fmla="*/ 2000 w 10000"/>
                        <a:gd name="connsiteY1" fmla="*/ 0 h 10000"/>
                        <a:gd name="connsiteX2" fmla="*/ 10000 w 10000"/>
                        <a:gd name="connsiteY2" fmla="*/ 0 h 10000"/>
                        <a:gd name="connsiteX3" fmla="*/ 10000 w 10000"/>
                        <a:gd name="connsiteY3" fmla="*/ 10000 h 10000"/>
                        <a:gd name="connsiteX4" fmla="*/ 0 w 10000"/>
                        <a:gd name="connsiteY4" fmla="*/ 10000 h 10000"/>
                        <a:gd name="connsiteX5" fmla="*/ 0 w 10000"/>
                        <a:gd name="connsiteY5" fmla="*/ 2000 h 10000"/>
                        <a:gd name="connsiteX0" fmla="*/ 0 w 10149"/>
                        <a:gd name="connsiteY0" fmla="*/ 8378 h 10000"/>
                        <a:gd name="connsiteX1" fmla="*/ 2149 w 10149"/>
                        <a:gd name="connsiteY1" fmla="*/ 0 h 10000"/>
                        <a:gd name="connsiteX2" fmla="*/ 10149 w 10149"/>
                        <a:gd name="connsiteY2" fmla="*/ 0 h 10000"/>
                        <a:gd name="connsiteX3" fmla="*/ 10149 w 10149"/>
                        <a:gd name="connsiteY3" fmla="*/ 10000 h 10000"/>
                        <a:gd name="connsiteX4" fmla="*/ 149 w 10149"/>
                        <a:gd name="connsiteY4" fmla="*/ 10000 h 10000"/>
                        <a:gd name="connsiteX5" fmla="*/ 0 w 10149"/>
                        <a:gd name="connsiteY5" fmla="*/ 8378 h 10000"/>
                        <a:gd name="connsiteX0" fmla="*/ 0 w 10149"/>
                        <a:gd name="connsiteY0" fmla="*/ 8378 h 10000"/>
                        <a:gd name="connsiteX1" fmla="*/ 5060 w 10149"/>
                        <a:gd name="connsiteY1" fmla="*/ 1391 h 10000"/>
                        <a:gd name="connsiteX2" fmla="*/ 10149 w 10149"/>
                        <a:gd name="connsiteY2" fmla="*/ 0 h 10000"/>
                        <a:gd name="connsiteX3" fmla="*/ 10149 w 10149"/>
                        <a:gd name="connsiteY3" fmla="*/ 10000 h 10000"/>
                        <a:gd name="connsiteX4" fmla="*/ 149 w 10149"/>
                        <a:gd name="connsiteY4" fmla="*/ 10000 h 10000"/>
                        <a:gd name="connsiteX5" fmla="*/ 0 w 10149"/>
                        <a:gd name="connsiteY5" fmla="*/ 8378 h 10000"/>
                        <a:gd name="connsiteX0" fmla="*/ 0 w 10149"/>
                        <a:gd name="connsiteY0" fmla="*/ 8378 h 10000"/>
                        <a:gd name="connsiteX1" fmla="*/ 5135 w 10149"/>
                        <a:gd name="connsiteY1" fmla="*/ 1439 h 10000"/>
                        <a:gd name="connsiteX2" fmla="*/ 10149 w 10149"/>
                        <a:gd name="connsiteY2" fmla="*/ 0 h 10000"/>
                        <a:gd name="connsiteX3" fmla="*/ 10149 w 10149"/>
                        <a:gd name="connsiteY3" fmla="*/ 10000 h 10000"/>
                        <a:gd name="connsiteX4" fmla="*/ 149 w 10149"/>
                        <a:gd name="connsiteY4" fmla="*/ 10000 h 10000"/>
                        <a:gd name="connsiteX5" fmla="*/ 0 w 10149"/>
                        <a:gd name="connsiteY5" fmla="*/ 8378 h 10000"/>
                        <a:gd name="connsiteX0" fmla="*/ 0 w 10224"/>
                        <a:gd name="connsiteY0" fmla="*/ 8090 h 10000"/>
                        <a:gd name="connsiteX1" fmla="*/ 5210 w 10224"/>
                        <a:gd name="connsiteY1" fmla="*/ 1439 h 10000"/>
                        <a:gd name="connsiteX2" fmla="*/ 10224 w 10224"/>
                        <a:gd name="connsiteY2" fmla="*/ 0 h 10000"/>
                        <a:gd name="connsiteX3" fmla="*/ 10224 w 10224"/>
                        <a:gd name="connsiteY3" fmla="*/ 10000 h 10000"/>
                        <a:gd name="connsiteX4" fmla="*/ 224 w 10224"/>
                        <a:gd name="connsiteY4" fmla="*/ 10000 h 10000"/>
                        <a:gd name="connsiteX5" fmla="*/ 0 w 10224"/>
                        <a:gd name="connsiteY5" fmla="*/ 809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24" h="10000">
                          <a:moveTo>
                            <a:pt x="0" y="8090"/>
                          </a:moveTo>
                          <a:lnTo>
                            <a:pt x="5210" y="1439"/>
                          </a:lnTo>
                          <a:lnTo>
                            <a:pt x="10224" y="0"/>
                          </a:lnTo>
                          <a:lnTo>
                            <a:pt x="10224" y="10000"/>
                          </a:lnTo>
                          <a:lnTo>
                            <a:pt x="224" y="10000"/>
                          </a:lnTo>
                          <a:cubicBezTo>
                            <a:pt x="174" y="9459"/>
                            <a:pt x="50" y="8631"/>
                            <a:pt x="0" y="809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89EDC6DC-8AE3-ED4A-894E-F05032CD03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l="203" r="203"/>
                  <a:stretch/>
                </p:blipFill>
                <p:spPr>
                  <a:xfrm>
                    <a:off x="1749369" y="3270894"/>
                    <a:ext cx="2290068" cy="1656220"/>
                  </a:xfrm>
                  <a:prstGeom prst="flowChartPunchedCard">
                    <a:avLst/>
                  </a:prstGeom>
                </p:spPr>
              </p:pic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450DF187-286C-9643-883C-11E37EA55D8C}"/>
                      </a:ext>
                    </a:extLst>
                  </p:cNvPr>
                  <p:cNvSpPr/>
                  <p:nvPr/>
                </p:nvSpPr>
                <p:spPr>
                  <a:xfrm>
                    <a:off x="1865054" y="3270893"/>
                    <a:ext cx="394763" cy="572004"/>
                  </a:xfrm>
                  <a:custGeom>
                    <a:avLst/>
                    <a:gdLst>
                      <a:gd name="connsiteX0" fmla="*/ 370594 w 394763"/>
                      <a:gd name="connsiteY0" fmla="*/ 4029 h 572004"/>
                      <a:gd name="connsiteX1" fmla="*/ 350453 w 394763"/>
                      <a:gd name="connsiteY1" fmla="*/ 8057 h 572004"/>
                      <a:gd name="connsiteX2" fmla="*/ 330312 w 394763"/>
                      <a:gd name="connsiteY2" fmla="*/ 4029 h 572004"/>
                      <a:gd name="connsiteX3" fmla="*/ 294058 w 394763"/>
                      <a:gd name="connsiteY3" fmla="*/ 16113 h 572004"/>
                      <a:gd name="connsiteX4" fmla="*/ 273917 w 394763"/>
                      <a:gd name="connsiteY4" fmla="*/ 20141 h 572004"/>
                      <a:gd name="connsiteX5" fmla="*/ 249748 w 394763"/>
                      <a:gd name="connsiteY5" fmla="*/ 28198 h 572004"/>
                      <a:gd name="connsiteX6" fmla="*/ 229607 w 394763"/>
                      <a:gd name="connsiteY6" fmla="*/ 40282 h 572004"/>
                      <a:gd name="connsiteX7" fmla="*/ 221550 w 394763"/>
                      <a:gd name="connsiteY7" fmla="*/ 48339 h 572004"/>
                      <a:gd name="connsiteX8" fmla="*/ 209466 w 394763"/>
                      <a:gd name="connsiteY8" fmla="*/ 56395 h 572004"/>
                      <a:gd name="connsiteX9" fmla="*/ 201409 w 394763"/>
                      <a:gd name="connsiteY9" fmla="*/ 64451 h 572004"/>
                      <a:gd name="connsiteX10" fmla="*/ 189325 w 394763"/>
                      <a:gd name="connsiteY10" fmla="*/ 68480 h 572004"/>
                      <a:gd name="connsiteX11" fmla="*/ 157099 w 394763"/>
                      <a:gd name="connsiteY11" fmla="*/ 84592 h 572004"/>
                      <a:gd name="connsiteX12" fmla="*/ 145015 w 394763"/>
                      <a:gd name="connsiteY12" fmla="*/ 88621 h 572004"/>
                      <a:gd name="connsiteX13" fmla="*/ 124874 w 394763"/>
                      <a:gd name="connsiteY13" fmla="*/ 104733 h 572004"/>
                      <a:gd name="connsiteX14" fmla="*/ 116817 w 394763"/>
                      <a:gd name="connsiteY14" fmla="*/ 112790 h 572004"/>
                      <a:gd name="connsiteX15" fmla="*/ 104733 w 394763"/>
                      <a:gd name="connsiteY15" fmla="*/ 120846 h 572004"/>
                      <a:gd name="connsiteX16" fmla="*/ 96676 w 394763"/>
                      <a:gd name="connsiteY16" fmla="*/ 128903 h 572004"/>
                      <a:gd name="connsiteX17" fmla="*/ 84592 w 394763"/>
                      <a:gd name="connsiteY17" fmla="*/ 136959 h 572004"/>
                      <a:gd name="connsiteX18" fmla="*/ 60423 w 394763"/>
                      <a:gd name="connsiteY18" fmla="*/ 165156 h 572004"/>
                      <a:gd name="connsiteX19" fmla="*/ 44310 w 394763"/>
                      <a:gd name="connsiteY19" fmla="*/ 185297 h 572004"/>
                      <a:gd name="connsiteX20" fmla="*/ 40282 w 394763"/>
                      <a:gd name="connsiteY20" fmla="*/ 197382 h 572004"/>
                      <a:gd name="connsiteX21" fmla="*/ 24169 w 394763"/>
                      <a:gd name="connsiteY21" fmla="*/ 217523 h 572004"/>
                      <a:gd name="connsiteX22" fmla="*/ 16113 w 394763"/>
                      <a:gd name="connsiteY22" fmla="*/ 241692 h 572004"/>
                      <a:gd name="connsiteX23" fmla="*/ 12084 w 394763"/>
                      <a:gd name="connsiteY23" fmla="*/ 253777 h 572004"/>
                      <a:gd name="connsiteX24" fmla="*/ 4028 w 394763"/>
                      <a:gd name="connsiteY24" fmla="*/ 277946 h 572004"/>
                      <a:gd name="connsiteX25" fmla="*/ 0 w 394763"/>
                      <a:gd name="connsiteY25" fmla="*/ 290030 h 572004"/>
                      <a:gd name="connsiteX26" fmla="*/ 4028 w 394763"/>
                      <a:gd name="connsiteY26" fmla="*/ 318228 h 572004"/>
                      <a:gd name="connsiteX27" fmla="*/ 12084 w 394763"/>
                      <a:gd name="connsiteY27" fmla="*/ 342397 h 572004"/>
                      <a:gd name="connsiteX28" fmla="*/ 36253 w 394763"/>
                      <a:gd name="connsiteY28" fmla="*/ 374622 h 572004"/>
                      <a:gd name="connsiteX29" fmla="*/ 60423 w 394763"/>
                      <a:gd name="connsiteY29" fmla="*/ 386707 h 572004"/>
                      <a:gd name="connsiteX30" fmla="*/ 84592 w 394763"/>
                      <a:gd name="connsiteY30" fmla="*/ 394763 h 572004"/>
                      <a:gd name="connsiteX31" fmla="*/ 92648 w 394763"/>
                      <a:gd name="connsiteY31" fmla="*/ 402820 h 572004"/>
                      <a:gd name="connsiteX32" fmla="*/ 116817 w 394763"/>
                      <a:gd name="connsiteY32" fmla="*/ 414904 h 572004"/>
                      <a:gd name="connsiteX33" fmla="*/ 124874 w 394763"/>
                      <a:gd name="connsiteY33" fmla="*/ 422961 h 572004"/>
                      <a:gd name="connsiteX34" fmla="*/ 157099 w 394763"/>
                      <a:gd name="connsiteY34" fmla="*/ 451158 h 572004"/>
                      <a:gd name="connsiteX35" fmla="*/ 165156 w 394763"/>
                      <a:gd name="connsiteY35" fmla="*/ 459214 h 572004"/>
                      <a:gd name="connsiteX36" fmla="*/ 173212 w 394763"/>
                      <a:gd name="connsiteY36" fmla="*/ 467271 h 572004"/>
                      <a:gd name="connsiteX37" fmla="*/ 185297 w 394763"/>
                      <a:gd name="connsiteY37" fmla="*/ 475327 h 572004"/>
                      <a:gd name="connsiteX38" fmla="*/ 201409 w 394763"/>
                      <a:gd name="connsiteY38" fmla="*/ 495468 h 572004"/>
                      <a:gd name="connsiteX39" fmla="*/ 205438 w 394763"/>
                      <a:gd name="connsiteY39" fmla="*/ 507553 h 572004"/>
                      <a:gd name="connsiteX40" fmla="*/ 229607 w 394763"/>
                      <a:gd name="connsiteY40" fmla="*/ 519637 h 572004"/>
                      <a:gd name="connsiteX41" fmla="*/ 249748 w 394763"/>
                      <a:gd name="connsiteY41" fmla="*/ 535750 h 572004"/>
                      <a:gd name="connsiteX42" fmla="*/ 286002 w 394763"/>
                      <a:gd name="connsiteY42" fmla="*/ 547835 h 572004"/>
                      <a:gd name="connsiteX43" fmla="*/ 298086 w 394763"/>
                      <a:gd name="connsiteY43" fmla="*/ 551863 h 572004"/>
                      <a:gd name="connsiteX44" fmla="*/ 310171 w 394763"/>
                      <a:gd name="connsiteY44" fmla="*/ 555891 h 572004"/>
                      <a:gd name="connsiteX45" fmla="*/ 318227 w 394763"/>
                      <a:gd name="connsiteY45" fmla="*/ 563948 h 572004"/>
                      <a:gd name="connsiteX46" fmla="*/ 342396 w 394763"/>
                      <a:gd name="connsiteY46" fmla="*/ 572004 h 572004"/>
                      <a:gd name="connsiteX47" fmla="*/ 354481 w 394763"/>
                      <a:gd name="connsiteY47" fmla="*/ 567976 h 572004"/>
                      <a:gd name="connsiteX48" fmla="*/ 370594 w 394763"/>
                      <a:gd name="connsiteY48" fmla="*/ 551863 h 572004"/>
                      <a:gd name="connsiteX49" fmla="*/ 374622 w 394763"/>
                      <a:gd name="connsiteY49" fmla="*/ 539778 h 572004"/>
                      <a:gd name="connsiteX50" fmla="*/ 390735 w 394763"/>
                      <a:gd name="connsiteY50" fmla="*/ 519637 h 572004"/>
                      <a:gd name="connsiteX51" fmla="*/ 394763 w 394763"/>
                      <a:gd name="connsiteY51" fmla="*/ 507553 h 572004"/>
                      <a:gd name="connsiteX52" fmla="*/ 390735 w 394763"/>
                      <a:gd name="connsiteY52" fmla="*/ 495468 h 572004"/>
                      <a:gd name="connsiteX53" fmla="*/ 386706 w 394763"/>
                      <a:gd name="connsiteY53" fmla="*/ 479355 h 572004"/>
                      <a:gd name="connsiteX54" fmla="*/ 370594 w 394763"/>
                      <a:gd name="connsiteY54" fmla="*/ 459214 h 572004"/>
                      <a:gd name="connsiteX55" fmla="*/ 362537 w 394763"/>
                      <a:gd name="connsiteY55" fmla="*/ 435045 h 572004"/>
                      <a:gd name="connsiteX56" fmla="*/ 358509 w 394763"/>
                      <a:gd name="connsiteY56" fmla="*/ 422961 h 572004"/>
                      <a:gd name="connsiteX57" fmla="*/ 350453 w 394763"/>
                      <a:gd name="connsiteY57" fmla="*/ 386707 h 572004"/>
                      <a:gd name="connsiteX58" fmla="*/ 342396 w 394763"/>
                      <a:gd name="connsiteY58" fmla="*/ 378651 h 572004"/>
                      <a:gd name="connsiteX59" fmla="*/ 326283 w 394763"/>
                      <a:gd name="connsiteY59" fmla="*/ 342397 h 572004"/>
                      <a:gd name="connsiteX60" fmla="*/ 322255 w 394763"/>
                      <a:gd name="connsiteY60" fmla="*/ 330312 h 572004"/>
                      <a:gd name="connsiteX61" fmla="*/ 314199 w 394763"/>
                      <a:gd name="connsiteY61" fmla="*/ 286002 h 572004"/>
                      <a:gd name="connsiteX62" fmla="*/ 310171 w 394763"/>
                      <a:gd name="connsiteY62" fmla="*/ 273918 h 572004"/>
                      <a:gd name="connsiteX63" fmla="*/ 286002 w 394763"/>
                      <a:gd name="connsiteY63" fmla="*/ 261833 h 572004"/>
                      <a:gd name="connsiteX64" fmla="*/ 265861 w 394763"/>
                      <a:gd name="connsiteY64" fmla="*/ 245720 h 572004"/>
                      <a:gd name="connsiteX65" fmla="*/ 261832 w 394763"/>
                      <a:gd name="connsiteY65" fmla="*/ 229607 h 572004"/>
                      <a:gd name="connsiteX66" fmla="*/ 257804 w 394763"/>
                      <a:gd name="connsiteY66" fmla="*/ 217523 h 572004"/>
                      <a:gd name="connsiteX67" fmla="*/ 269889 w 394763"/>
                      <a:gd name="connsiteY67" fmla="*/ 169185 h 572004"/>
                      <a:gd name="connsiteX68" fmla="*/ 273917 w 394763"/>
                      <a:gd name="connsiteY68" fmla="*/ 157100 h 572004"/>
                      <a:gd name="connsiteX69" fmla="*/ 286002 w 394763"/>
                      <a:gd name="connsiteY69" fmla="*/ 149044 h 572004"/>
                      <a:gd name="connsiteX70" fmla="*/ 306142 w 394763"/>
                      <a:gd name="connsiteY70" fmla="*/ 132931 h 572004"/>
                      <a:gd name="connsiteX71" fmla="*/ 314199 w 394763"/>
                      <a:gd name="connsiteY71" fmla="*/ 120846 h 572004"/>
                      <a:gd name="connsiteX72" fmla="*/ 326283 w 394763"/>
                      <a:gd name="connsiteY72" fmla="*/ 112790 h 572004"/>
                      <a:gd name="connsiteX73" fmla="*/ 330312 w 394763"/>
                      <a:gd name="connsiteY73" fmla="*/ 100705 h 572004"/>
                      <a:gd name="connsiteX74" fmla="*/ 342396 w 394763"/>
                      <a:gd name="connsiteY74" fmla="*/ 92649 h 572004"/>
                      <a:gd name="connsiteX75" fmla="*/ 350453 w 394763"/>
                      <a:gd name="connsiteY75" fmla="*/ 84592 h 572004"/>
                      <a:gd name="connsiteX76" fmla="*/ 362537 w 394763"/>
                      <a:gd name="connsiteY76" fmla="*/ 76536 h 572004"/>
                      <a:gd name="connsiteX77" fmla="*/ 378650 w 394763"/>
                      <a:gd name="connsiteY77" fmla="*/ 60423 h 572004"/>
                      <a:gd name="connsiteX78" fmla="*/ 390735 w 394763"/>
                      <a:gd name="connsiteY78" fmla="*/ 48339 h 572004"/>
                      <a:gd name="connsiteX79" fmla="*/ 394763 w 394763"/>
                      <a:gd name="connsiteY79" fmla="*/ 36254 h 572004"/>
                      <a:gd name="connsiteX80" fmla="*/ 386706 w 394763"/>
                      <a:gd name="connsiteY80" fmla="*/ 8057 h 572004"/>
                      <a:gd name="connsiteX81" fmla="*/ 378650 w 394763"/>
                      <a:gd name="connsiteY81" fmla="*/ 0 h 572004"/>
                      <a:gd name="connsiteX82" fmla="*/ 370594 w 394763"/>
                      <a:gd name="connsiteY82" fmla="*/ 4029 h 572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</a:cxnLst>
                    <a:rect l="l" t="t" r="r" b="b"/>
                    <a:pathLst>
                      <a:path w="394763" h="572004">
                        <a:moveTo>
                          <a:pt x="370594" y="4029"/>
                        </a:moveTo>
                        <a:cubicBezTo>
                          <a:pt x="365895" y="5372"/>
                          <a:pt x="357300" y="8057"/>
                          <a:pt x="350453" y="8057"/>
                        </a:cubicBezTo>
                        <a:cubicBezTo>
                          <a:pt x="343606" y="8057"/>
                          <a:pt x="337130" y="3409"/>
                          <a:pt x="330312" y="4029"/>
                        </a:cubicBezTo>
                        <a:cubicBezTo>
                          <a:pt x="315531" y="5373"/>
                          <a:pt x="307490" y="13427"/>
                          <a:pt x="294058" y="16113"/>
                        </a:cubicBezTo>
                        <a:cubicBezTo>
                          <a:pt x="287344" y="17456"/>
                          <a:pt x="280522" y="18339"/>
                          <a:pt x="273917" y="20141"/>
                        </a:cubicBezTo>
                        <a:cubicBezTo>
                          <a:pt x="265724" y="22376"/>
                          <a:pt x="249748" y="28198"/>
                          <a:pt x="249748" y="28198"/>
                        </a:cubicBezTo>
                        <a:cubicBezTo>
                          <a:pt x="229330" y="48613"/>
                          <a:pt x="255757" y="24592"/>
                          <a:pt x="229607" y="40282"/>
                        </a:cubicBezTo>
                        <a:cubicBezTo>
                          <a:pt x="226350" y="42236"/>
                          <a:pt x="224516" y="45966"/>
                          <a:pt x="221550" y="48339"/>
                        </a:cubicBezTo>
                        <a:cubicBezTo>
                          <a:pt x="217770" y="51363"/>
                          <a:pt x="213246" y="53371"/>
                          <a:pt x="209466" y="56395"/>
                        </a:cubicBezTo>
                        <a:cubicBezTo>
                          <a:pt x="206500" y="58767"/>
                          <a:pt x="204666" y="62497"/>
                          <a:pt x="201409" y="64451"/>
                        </a:cubicBezTo>
                        <a:cubicBezTo>
                          <a:pt x="197768" y="66636"/>
                          <a:pt x="193353" y="67137"/>
                          <a:pt x="189325" y="68480"/>
                        </a:cubicBezTo>
                        <a:cubicBezTo>
                          <a:pt x="175262" y="82541"/>
                          <a:pt x="184872" y="75334"/>
                          <a:pt x="157099" y="84592"/>
                        </a:cubicBezTo>
                        <a:lnTo>
                          <a:pt x="145015" y="88621"/>
                        </a:lnTo>
                        <a:cubicBezTo>
                          <a:pt x="125556" y="108078"/>
                          <a:pt x="150288" y="84401"/>
                          <a:pt x="124874" y="104733"/>
                        </a:cubicBezTo>
                        <a:cubicBezTo>
                          <a:pt x="121908" y="107106"/>
                          <a:pt x="119783" y="110417"/>
                          <a:pt x="116817" y="112790"/>
                        </a:cubicBezTo>
                        <a:cubicBezTo>
                          <a:pt x="113037" y="115814"/>
                          <a:pt x="108513" y="117822"/>
                          <a:pt x="104733" y="120846"/>
                        </a:cubicBezTo>
                        <a:cubicBezTo>
                          <a:pt x="101767" y="123219"/>
                          <a:pt x="99642" y="126530"/>
                          <a:pt x="96676" y="128903"/>
                        </a:cubicBezTo>
                        <a:cubicBezTo>
                          <a:pt x="92896" y="131927"/>
                          <a:pt x="88268" y="133808"/>
                          <a:pt x="84592" y="136959"/>
                        </a:cubicBezTo>
                        <a:cubicBezTo>
                          <a:pt x="59908" y="158117"/>
                          <a:pt x="75973" y="145718"/>
                          <a:pt x="60423" y="165156"/>
                        </a:cubicBezTo>
                        <a:cubicBezTo>
                          <a:pt x="37464" y="193854"/>
                          <a:pt x="69104" y="148107"/>
                          <a:pt x="44310" y="185297"/>
                        </a:cubicBezTo>
                        <a:cubicBezTo>
                          <a:pt x="42967" y="189325"/>
                          <a:pt x="42467" y="193741"/>
                          <a:pt x="40282" y="197382"/>
                        </a:cubicBezTo>
                        <a:cubicBezTo>
                          <a:pt x="25930" y="221301"/>
                          <a:pt x="37992" y="186421"/>
                          <a:pt x="24169" y="217523"/>
                        </a:cubicBezTo>
                        <a:cubicBezTo>
                          <a:pt x="20720" y="225283"/>
                          <a:pt x="18798" y="233636"/>
                          <a:pt x="16113" y="241692"/>
                        </a:cubicBezTo>
                        <a:lnTo>
                          <a:pt x="12084" y="253777"/>
                        </a:lnTo>
                        <a:lnTo>
                          <a:pt x="4028" y="277946"/>
                        </a:lnTo>
                        <a:lnTo>
                          <a:pt x="0" y="290030"/>
                        </a:lnTo>
                        <a:cubicBezTo>
                          <a:pt x="1343" y="299429"/>
                          <a:pt x="1893" y="308976"/>
                          <a:pt x="4028" y="318228"/>
                        </a:cubicBezTo>
                        <a:cubicBezTo>
                          <a:pt x="5937" y="326503"/>
                          <a:pt x="9398" y="334341"/>
                          <a:pt x="12084" y="342397"/>
                        </a:cubicBezTo>
                        <a:cubicBezTo>
                          <a:pt x="16527" y="355725"/>
                          <a:pt x="18900" y="368837"/>
                          <a:pt x="36253" y="374622"/>
                        </a:cubicBezTo>
                        <a:cubicBezTo>
                          <a:pt x="80344" y="389321"/>
                          <a:pt x="13550" y="365876"/>
                          <a:pt x="60423" y="386707"/>
                        </a:cubicBezTo>
                        <a:cubicBezTo>
                          <a:pt x="68183" y="390156"/>
                          <a:pt x="84592" y="394763"/>
                          <a:pt x="84592" y="394763"/>
                        </a:cubicBezTo>
                        <a:cubicBezTo>
                          <a:pt x="87277" y="397449"/>
                          <a:pt x="89391" y="400866"/>
                          <a:pt x="92648" y="402820"/>
                        </a:cubicBezTo>
                        <a:cubicBezTo>
                          <a:pt x="122434" y="420692"/>
                          <a:pt x="86255" y="390454"/>
                          <a:pt x="116817" y="414904"/>
                        </a:cubicBezTo>
                        <a:cubicBezTo>
                          <a:pt x="119783" y="417277"/>
                          <a:pt x="121908" y="420588"/>
                          <a:pt x="124874" y="422961"/>
                        </a:cubicBezTo>
                        <a:cubicBezTo>
                          <a:pt x="158187" y="449612"/>
                          <a:pt x="107394" y="401454"/>
                          <a:pt x="157099" y="451158"/>
                        </a:cubicBezTo>
                        <a:lnTo>
                          <a:pt x="165156" y="459214"/>
                        </a:lnTo>
                        <a:cubicBezTo>
                          <a:pt x="167842" y="461900"/>
                          <a:pt x="170052" y="465164"/>
                          <a:pt x="173212" y="467271"/>
                        </a:cubicBezTo>
                        <a:cubicBezTo>
                          <a:pt x="177240" y="469956"/>
                          <a:pt x="181517" y="472303"/>
                          <a:pt x="185297" y="475327"/>
                        </a:cubicBezTo>
                        <a:cubicBezTo>
                          <a:pt x="191540" y="480321"/>
                          <a:pt x="197921" y="488492"/>
                          <a:pt x="201409" y="495468"/>
                        </a:cubicBezTo>
                        <a:cubicBezTo>
                          <a:pt x="203308" y="499266"/>
                          <a:pt x="202785" y="504237"/>
                          <a:pt x="205438" y="507553"/>
                        </a:cubicBezTo>
                        <a:cubicBezTo>
                          <a:pt x="211117" y="514652"/>
                          <a:pt x="221646" y="516984"/>
                          <a:pt x="229607" y="519637"/>
                        </a:cubicBezTo>
                        <a:cubicBezTo>
                          <a:pt x="236305" y="526336"/>
                          <a:pt x="240598" y="531683"/>
                          <a:pt x="249748" y="535750"/>
                        </a:cubicBezTo>
                        <a:cubicBezTo>
                          <a:pt x="249763" y="535757"/>
                          <a:pt x="279952" y="545818"/>
                          <a:pt x="286002" y="547835"/>
                        </a:cubicBezTo>
                        <a:lnTo>
                          <a:pt x="298086" y="551863"/>
                        </a:lnTo>
                        <a:lnTo>
                          <a:pt x="310171" y="555891"/>
                        </a:lnTo>
                        <a:cubicBezTo>
                          <a:pt x="312856" y="558577"/>
                          <a:pt x="314830" y="562249"/>
                          <a:pt x="318227" y="563948"/>
                        </a:cubicBezTo>
                        <a:cubicBezTo>
                          <a:pt x="325823" y="567746"/>
                          <a:pt x="342396" y="572004"/>
                          <a:pt x="342396" y="572004"/>
                        </a:cubicBezTo>
                        <a:cubicBezTo>
                          <a:pt x="346424" y="570661"/>
                          <a:pt x="351026" y="570444"/>
                          <a:pt x="354481" y="567976"/>
                        </a:cubicBezTo>
                        <a:cubicBezTo>
                          <a:pt x="360662" y="563561"/>
                          <a:pt x="370594" y="551863"/>
                          <a:pt x="370594" y="551863"/>
                        </a:cubicBezTo>
                        <a:cubicBezTo>
                          <a:pt x="371937" y="547835"/>
                          <a:pt x="372723" y="543576"/>
                          <a:pt x="374622" y="539778"/>
                        </a:cubicBezTo>
                        <a:cubicBezTo>
                          <a:pt x="379703" y="529616"/>
                          <a:pt x="383242" y="527130"/>
                          <a:pt x="390735" y="519637"/>
                        </a:cubicBezTo>
                        <a:cubicBezTo>
                          <a:pt x="392078" y="515609"/>
                          <a:pt x="394763" y="511799"/>
                          <a:pt x="394763" y="507553"/>
                        </a:cubicBezTo>
                        <a:cubicBezTo>
                          <a:pt x="394763" y="503307"/>
                          <a:pt x="391902" y="499551"/>
                          <a:pt x="390735" y="495468"/>
                        </a:cubicBezTo>
                        <a:cubicBezTo>
                          <a:pt x="389214" y="490145"/>
                          <a:pt x="388887" y="484444"/>
                          <a:pt x="386706" y="479355"/>
                        </a:cubicBezTo>
                        <a:cubicBezTo>
                          <a:pt x="382895" y="470464"/>
                          <a:pt x="377090" y="465711"/>
                          <a:pt x="370594" y="459214"/>
                        </a:cubicBezTo>
                        <a:lnTo>
                          <a:pt x="362537" y="435045"/>
                        </a:lnTo>
                        <a:lnTo>
                          <a:pt x="358509" y="422961"/>
                        </a:lnTo>
                        <a:cubicBezTo>
                          <a:pt x="357696" y="418083"/>
                          <a:pt x="355029" y="394334"/>
                          <a:pt x="350453" y="386707"/>
                        </a:cubicBezTo>
                        <a:cubicBezTo>
                          <a:pt x="348499" y="383450"/>
                          <a:pt x="345082" y="381336"/>
                          <a:pt x="342396" y="378651"/>
                        </a:cubicBezTo>
                        <a:cubicBezTo>
                          <a:pt x="332809" y="349888"/>
                          <a:pt x="339051" y="361547"/>
                          <a:pt x="326283" y="342397"/>
                        </a:cubicBezTo>
                        <a:cubicBezTo>
                          <a:pt x="324940" y="338369"/>
                          <a:pt x="323088" y="334476"/>
                          <a:pt x="322255" y="330312"/>
                        </a:cubicBezTo>
                        <a:cubicBezTo>
                          <a:pt x="314650" y="292283"/>
                          <a:pt x="322159" y="313863"/>
                          <a:pt x="314199" y="286002"/>
                        </a:cubicBezTo>
                        <a:cubicBezTo>
                          <a:pt x="313033" y="281919"/>
                          <a:pt x="312823" y="277233"/>
                          <a:pt x="310171" y="273918"/>
                        </a:cubicBezTo>
                        <a:cubicBezTo>
                          <a:pt x="302474" y="264297"/>
                          <a:pt x="295733" y="266698"/>
                          <a:pt x="286002" y="261833"/>
                        </a:cubicBezTo>
                        <a:cubicBezTo>
                          <a:pt x="275836" y="256750"/>
                          <a:pt x="273356" y="253216"/>
                          <a:pt x="265861" y="245720"/>
                        </a:cubicBezTo>
                        <a:cubicBezTo>
                          <a:pt x="264518" y="240349"/>
                          <a:pt x="263353" y="234930"/>
                          <a:pt x="261832" y="229607"/>
                        </a:cubicBezTo>
                        <a:cubicBezTo>
                          <a:pt x="260665" y="225525"/>
                          <a:pt x="257804" y="221769"/>
                          <a:pt x="257804" y="217523"/>
                        </a:cubicBezTo>
                        <a:cubicBezTo>
                          <a:pt x="257804" y="201247"/>
                          <a:pt x="264889" y="184185"/>
                          <a:pt x="269889" y="169185"/>
                        </a:cubicBezTo>
                        <a:cubicBezTo>
                          <a:pt x="271232" y="165157"/>
                          <a:pt x="270384" y="159455"/>
                          <a:pt x="273917" y="157100"/>
                        </a:cubicBezTo>
                        <a:cubicBezTo>
                          <a:pt x="277945" y="154415"/>
                          <a:pt x="282222" y="152068"/>
                          <a:pt x="286002" y="149044"/>
                        </a:cubicBezTo>
                        <a:cubicBezTo>
                          <a:pt x="314708" y="126079"/>
                          <a:pt x="268939" y="157733"/>
                          <a:pt x="306142" y="132931"/>
                        </a:cubicBezTo>
                        <a:cubicBezTo>
                          <a:pt x="308828" y="128903"/>
                          <a:pt x="310776" y="124269"/>
                          <a:pt x="314199" y="120846"/>
                        </a:cubicBezTo>
                        <a:cubicBezTo>
                          <a:pt x="317622" y="117423"/>
                          <a:pt x="323259" y="116570"/>
                          <a:pt x="326283" y="112790"/>
                        </a:cubicBezTo>
                        <a:cubicBezTo>
                          <a:pt x="328936" y="109474"/>
                          <a:pt x="327659" y="104021"/>
                          <a:pt x="330312" y="100705"/>
                        </a:cubicBezTo>
                        <a:cubicBezTo>
                          <a:pt x="333336" y="96925"/>
                          <a:pt x="338616" y="95673"/>
                          <a:pt x="342396" y="92649"/>
                        </a:cubicBezTo>
                        <a:cubicBezTo>
                          <a:pt x="345362" y="90276"/>
                          <a:pt x="347487" y="86965"/>
                          <a:pt x="350453" y="84592"/>
                        </a:cubicBezTo>
                        <a:cubicBezTo>
                          <a:pt x="354233" y="81568"/>
                          <a:pt x="358861" y="79687"/>
                          <a:pt x="362537" y="76536"/>
                        </a:cubicBezTo>
                        <a:cubicBezTo>
                          <a:pt x="368304" y="71593"/>
                          <a:pt x="373279" y="65794"/>
                          <a:pt x="378650" y="60423"/>
                        </a:cubicBezTo>
                        <a:lnTo>
                          <a:pt x="390735" y="48339"/>
                        </a:lnTo>
                        <a:cubicBezTo>
                          <a:pt x="392078" y="44311"/>
                          <a:pt x="394763" y="40500"/>
                          <a:pt x="394763" y="36254"/>
                        </a:cubicBezTo>
                        <a:cubicBezTo>
                          <a:pt x="394763" y="34495"/>
                          <a:pt x="388607" y="11225"/>
                          <a:pt x="386706" y="8057"/>
                        </a:cubicBezTo>
                        <a:cubicBezTo>
                          <a:pt x="384752" y="4800"/>
                          <a:pt x="381335" y="2686"/>
                          <a:pt x="378650" y="0"/>
                        </a:cubicBezTo>
                        <a:cubicBezTo>
                          <a:pt x="359624" y="4757"/>
                          <a:pt x="375293" y="2686"/>
                          <a:pt x="370594" y="402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81632AEA-FA45-3148-A3D6-BEF09D1CA9AC}"/>
                    </a:ext>
                  </a:extLst>
                </p:cNvPr>
                <p:cNvSpPr/>
                <p:nvPr/>
              </p:nvSpPr>
              <p:spPr>
                <a:xfrm>
                  <a:off x="3424010" y="3158307"/>
                  <a:ext cx="595330" cy="413434"/>
                </a:xfrm>
                <a:custGeom>
                  <a:avLst/>
                  <a:gdLst>
                    <a:gd name="connsiteX0" fmla="*/ 273917 w 410875"/>
                    <a:gd name="connsiteY0" fmla="*/ 4517 h 338857"/>
                    <a:gd name="connsiteX1" fmla="*/ 237663 w 410875"/>
                    <a:gd name="connsiteY1" fmla="*/ 489 h 338857"/>
                    <a:gd name="connsiteX2" fmla="*/ 249748 w 410875"/>
                    <a:gd name="connsiteY2" fmla="*/ 8545 h 338857"/>
                    <a:gd name="connsiteX3" fmla="*/ 261832 w 410875"/>
                    <a:gd name="connsiteY3" fmla="*/ 12573 h 338857"/>
                    <a:gd name="connsiteX4" fmla="*/ 322255 w 410875"/>
                    <a:gd name="connsiteY4" fmla="*/ 72996 h 338857"/>
                    <a:gd name="connsiteX5" fmla="*/ 342396 w 410875"/>
                    <a:gd name="connsiteY5" fmla="*/ 93137 h 338857"/>
                    <a:gd name="connsiteX6" fmla="*/ 350453 w 410875"/>
                    <a:gd name="connsiteY6" fmla="*/ 101194 h 338857"/>
                    <a:gd name="connsiteX7" fmla="*/ 366565 w 410875"/>
                    <a:gd name="connsiteY7" fmla="*/ 121335 h 338857"/>
                    <a:gd name="connsiteX8" fmla="*/ 370594 w 410875"/>
                    <a:gd name="connsiteY8" fmla="*/ 133419 h 338857"/>
                    <a:gd name="connsiteX9" fmla="*/ 378650 w 410875"/>
                    <a:gd name="connsiteY9" fmla="*/ 141476 h 338857"/>
                    <a:gd name="connsiteX10" fmla="*/ 386706 w 410875"/>
                    <a:gd name="connsiteY10" fmla="*/ 153560 h 338857"/>
                    <a:gd name="connsiteX11" fmla="*/ 398791 w 410875"/>
                    <a:gd name="connsiteY11" fmla="*/ 177729 h 338857"/>
                    <a:gd name="connsiteX12" fmla="*/ 406847 w 410875"/>
                    <a:gd name="connsiteY12" fmla="*/ 201899 h 338857"/>
                    <a:gd name="connsiteX13" fmla="*/ 410875 w 410875"/>
                    <a:gd name="connsiteY13" fmla="*/ 213983 h 338857"/>
                    <a:gd name="connsiteX14" fmla="*/ 402819 w 410875"/>
                    <a:gd name="connsiteY14" fmla="*/ 298575 h 338857"/>
                    <a:gd name="connsiteX15" fmla="*/ 398791 w 410875"/>
                    <a:gd name="connsiteY15" fmla="*/ 310660 h 338857"/>
                    <a:gd name="connsiteX16" fmla="*/ 350453 w 410875"/>
                    <a:gd name="connsiteY16" fmla="*/ 334829 h 338857"/>
                    <a:gd name="connsiteX17" fmla="*/ 338368 w 410875"/>
                    <a:gd name="connsiteY17" fmla="*/ 338857 h 338857"/>
                    <a:gd name="connsiteX18" fmla="*/ 281973 w 410875"/>
                    <a:gd name="connsiteY18" fmla="*/ 330801 h 338857"/>
                    <a:gd name="connsiteX19" fmla="*/ 273917 w 410875"/>
                    <a:gd name="connsiteY19" fmla="*/ 322744 h 338857"/>
                    <a:gd name="connsiteX20" fmla="*/ 233635 w 410875"/>
                    <a:gd name="connsiteY20" fmla="*/ 302603 h 338857"/>
                    <a:gd name="connsiteX21" fmla="*/ 157099 w 410875"/>
                    <a:gd name="connsiteY21" fmla="*/ 310660 h 338857"/>
                    <a:gd name="connsiteX22" fmla="*/ 145015 w 410875"/>
                    <a:gd name="connsiteY22" fmla="*/ 314688 h 338857"/>
                    <a:gd name="connsiteX23" fmla="*/ 124874 w 410875"/>
                    <a:gd name="connsiteY23" fmla="*/ 318716 h 338857"/>
                    <a:gd name="connsiteX24" fmla="*/ 100705 w 410875"/>
                    <a:gd name="connsiteY24" fmla="*/ 314688 h 338857"/>
                    <a:gd name="connsiteX25" fmla="*/ 88620 w 410875"/>
                    <a:gd name="connsiteY25" fmla="*/ 310660 h 338857"/>
                    <a:gd name="connsiteX26" fmla="*/ 84592 w 410875"/>
                    <a:gd name="connsiteY26" fmla="*/ 322744 h 338857"/>
                    <a:gd name="connsiteX27" fmla="*/ 72507 w 410875"/>
                    <a:gd name="connsiteY27" fmla="*/ 318716 h 338857"/>
                    <a:gd name="connsiteX28" fmla="*/ 64451 w 410875"/>
                    <a:gd name="connsiteY28" fmla="*/ 306632 h 338857"/>
                    <a:gd name="connsiteX29" fmla="*/ 48338 w 410875"/>
                    <a:gd name="connsiteY29" fmla="*/ 286491 h 338857"/>
                    <a:gd name="connsiteX30" fmla="*/ 44310 w 410875"/>
                    <a:gd name="connsiteY30" fmla="*/ 274406 h 338857"/>
                    <a:gd name="connsiteX31" fmla="*/ 16113 w 410875"/>
                    <a:gd name="connsiteY31" fmla="*/ 250237 h 338857"/>
                    <a:gd name="connsiteX32" fmla="*/ 4028 w 410875"/>
                    <a:gd name="connsiteY32" fmla="*/ 213983 h 338857"/>
                    <a:gd name="connsiteX33" fmla="*/ 0 w 410875"/>
                    <a:gd name="connsiteY33" fmla="*/ 201899 h 338857"/>
                    <a:gd name="connsiteX34" fmla="*/ 12084 w 410875"/>
                    <a:gd name="connsiteY34" fmla="*/ 145504 h 338857"/>
                    <a:gd name="connsiteX35" fmla="*/ 20141 w 410875"/>
                    <a:gd name="connsiteY35" fmla="*/ 137447 h 338857"/>
                    <a:gd name="connsiteX36" fmla="*/ 24169 w 410875"/>
                    <a:gd name="connsiteY36" fmla="*/ 125363 h 338857"/>
                    <a:gd name="connsiteX37" fmla="*/ 40282 w 410875"/>
                    <a:gd name="connsiteY37" fmla="*/ 109250 h 338857"/>
                    <a:gd name="connsiteX38" fmla="*/ 52366 w 410875"/>
                    <a:gd name="connsiteY38" fmla="*/ 97166 h 338857"/>
                    <a:gd name="connsiteX39" fmla="*/ 88620 w 410875"/>
                    <a:gd name="connsiteY39" fmla="*/ 52855 h 338857"/>
                    <a:gd name="connsiteX40" fmla="*/ 112789 w 410875"/>
                    <a:gd name="connsiteY40" fmla="*/ 36743 h 338857"/>
                    <a:gd name="connsiteX41" fmla="*/ 149043 w 410875"/>
                    <a:gd name="connsiteY41" fmla="*/ 16602 h 338857"/>
                    <a:gd name="connsiteX42" fmla="*/ 177240 w 410875"/>
                    <a:gd name="connsiteY42" fmla="*/ 12573 h 338857"/>
                    <a:gd name="connsiteX43" fmla="*/ 221550 w 410875"/>
                    <a:gd name="connsiteY43" fmla="*/ 8545 h 338857"/>
                    <a:gd name="connsiteX44" fmla="*/ 273917 w 410875"/>
                    <a:gd name="connsiteY44" fmla="*/ 4517 h 33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10875" h="338857">
                      <a:moveTo>
                        <a:pt x="273917" y="4517"/>
                      </a:moveTo>
                      <a:cubicBezTo>
                        <a:pt x="276603" y="3174"/>
                        <a:pt x="249657" y="-1510"/>
                        <a:pt x="237663" y="489"/>
                      </a:cubicBezTo>
                      <a:cubicBezTo>
                        <a:pt x="232888" y="1285"/>
                        <a:pt x="245418" y="6380"/>
                        <a:pt x="249748" y="8545"/>
                      </a:cubicBezTo>
                      <a:cubicBezTo>
                        <a:pt x="253546" y="10444"/>
                        <a:pt x="257804" y="11230"/>
                        <a:pt x="261832" y="12573"/>
                      </a:cubicBezTo>
                      <a:lnTo>
                        <a:pt x="322255" y="72996"/>
                      </a:lnTo>
                      <a:lnTo>
                        <a:pt x="342396" y="93137"/>
                      </a:lnTo>
                      <a:cubicBezTo>
                        <a:pt x="345082" y="95823"/>
                        <a:pt x="348346" y="98034"/>
                        <a:pt x="350453" y="101194"/>
                      </a:cubicBezTo>
                      <a:cubicBezTo>
                        <a:pt x="360616" y="116438"/>
                        <a:pt x="355086" y="109855"/>
                        <a:pt x="366565" y="121335"/>
                      </a:cubicBezTo>
                      <a:cubicBezTo>
                        <a:pt x="367908" y="125363"/>
                        <a:pt x="368409" y="129778"/>
                        <a:pt x="370594" y="133419"/>
                      </a:cubicBezTo>
                      <a:cubicBezTo>
                        <a:pt x="372548" y="136676"/>
                        <a:pt x="376278" y="138510"/>
                        <a:pt x="378650" y="141476"/>
                      </a:cubicBezTo>
                      <a:cubicBezTo>
                        <a:pt x="381674" y="145256"/>
                        <a:pt x="384541" y="149230"/>
                        <a:pt x="386706" y="153560"/>
                      </a:cubicBezTo>
                      <a:cubicBezTo>
                        <a:pt x="403384" y="186914"/>
                        <a:pt x="375705" y="143100"/>
                        <a:pt x="398791" y="177729"/>
                      </a:cubicBezTo>
                      <a:lnTo>
                        <a:pt x="406847" y="201899"/>
                      </a:lnTo>
                      <a:lnTo>
                        <a:pt x="410875" y="213983"/>
                      </a:lnTo>
                      <a:cubicBezTo>
                        <a:pt x="409123" y="238515"/>
                        <a:pt x="408025" y="272544"/>
                        <a:pt x="402819" y="298575"/>
                      </a:cubicBezTo>
                      <a:cubicBezTo>
                        <a:pt x="401986" y="302739"/>
                        <a:pt x="401793" y="307657"/>
                        <a:pt x="398791" y="310660"/>
                      </a:cubicBezTo>
                      <a:cubicBezTo>
                        <a:pt x="383174" y="326278"/>
                        <a:pt x="370110" y="328277"/>
                        <a:pt x="350453" y="334829"/>
                      </a:cubicBezTo>
                      <a:lnTo>
                        <a:pt x="338368" y="338857"/>
                      </a:lnTo>
                      <a:cubicBezTo>
                        <a:pt x="337687" y="338795"/>
                        <a:pt x="294426" y="338273"/>
                        <a:pt x="281973" y="330801"/>
                      </a:cubicBezTo>
                      <a:cubicBezTo>
                        <a:pt x="278716" y="328847"/>
                        <a:pt x="276955" y="325023"/>
                        <a:pt x="273917" y="322744"/>
                      </a:cubicBezTo>
                      <a:cubicBezTo>
                        <a:pt x="249940" y="304761"/>
                        <a:pt x="256398" y="308295"/>
                        <a:pt x="233635" y="302603"/>
                      </a:cubicBezTo>
                      <a:cubicBezTo>
                        <a:pt x="212713" y="304347"/>
                        <a:pt x="179647" y="306151"/>
                        <a:pt x="157099" y="310660"/>
                      </a:cubicBezTo>
                      <a:cubicBezTo>
                        <a:pt x="152936" y="311493"/>
                        <a:pt x="149134" y="313658"/>
                        <a:pt x="145015" y="314688"/>
                      </a:cubicBezTo>
                      <a:cubicBezTo>
                        <a:pt x="138373" y="316348"/>
                        <a:pt x="131588" y="317373"/>
                        <a:pt x="124874" y="318716"/>
                      </a:cubicBezTo>
                      <a:cubicBezTo>
                        <a:pt x="116818" y="317373"/>
                        <a:pt x="108678" y="316460"/>
                        <a:pt x="100705" y="314688"/>
                      </a:cubicBezTo>
                      <a:cubicBezTo>
                        <a:pt x="96560" y="313767"/>
                        <a:pt x="92418" y="308761"/>
                        <a:pt x="88620" y="310660"/>
                      </a:cubicBezTo>
                      <a:cubicBezTo>
                        <a:pt x="84822" y="312559"/>
                        <a:pt x="85935" y="318716"/>
                        <a:pt x="84592" y="322744"/>
                      </a:cubicBezTo>
                      <a:cubicBezTo>
                        <a:pt x="80564" y="321401"/>
                        <a:pt x="75823" y="321369"/>
                        <a:pt x="72507" y="318716"/>
                      </a:cubicBezTo>
                      <a:cubicBezTo>
                        <a:pt x="68727" y="315692"/>
                        <a:pt x="67475" y="310412"/>
                        <a:pt x="64451" y="306632"/>
                      </a:cubicBezTo>
                      <a:cubicBezTo>
                        <a:pt x="41492" y="277934"/>
                        <a:pt x="73132" y="323681"/>
                        <a:pt x="48338" y="286491"/>
                      </a:cubicBezTo>
                      <a:cubicBezTo>
                        <a:pt x="46995" y="282463"/>
                        <a:pt x="46778" y="277861"/>
                        <a:pt x="44310" y="274406"/>
                      </a:cubicBezTo>
                      <a:cubicBezTo>
                        <a:pt x="35430" y="261974"/>
                        <a:pt x="27725" y="257979"/>
                        <a:pt x="16113" y="250237"/>
                      </a:cubicBezTo>
                      <a:lnTo>
                        <a:pt x="4028" y="213983"/>
                      </a:lnTo>
                      <a:lnTo>
                        <a:pt x="0" y="201899"/>
                      </a:lnTo>
                      <a:cubicBezTo>
                        <a:pt x="900" y="194696"/>
                        <a:pt x="3885" y="153703"/>
                        <a:pt x="12084" y="145504"/>
                      </a:cubicBezTo>
                      <a:lnTo>
                        <a:pt x="20141" y="137447"/>
                      </a:lnTo>
                      <a:cubicBezTo>
                        <a:pt x="21484" y="133419"/>
                        <a:pt x="21701" y="128818"/>
                        <a:pt x="24169" y="125363"/>
                      </a:cubicBezTo>
                      <a:cubicBezTo>
                        <a:pt x="28584" y="119182"/>
                        <a:pt x="34911" y="114621"/>
                        <a:pt x="40282" y="109250"/>
                      </a:cubicBezTo>
                      <a:cubicBezTo>
                        <a:pt x="44310" y="105222"/>
                        <a:pt x="49206" y="101906"/>
                        <a:pt x="52366" y="97166"/>
                      </a:cubicBezTo>
                      <a:cubicBezTo>
                        <a:pt x="73744" y="65099"/>
                        <a:pt x="61634" y="79840"/>
                        <a:pt x="88620" y="52855"/>
                      </a:cubicBezTo>
                      <a:cubicBezTo>
                        <a:pt x="103706" y="37769"/>
                        <a:pt x="95302" y="42572"/>
                        <a:pt x="112789" y="36743"/>
                      </a:cubicBezTo>
                      <a:cubicBezTo>
                        <a:pt x="126637" y="27511"/>
                        <a:pt x="133848" y="19641"/>
                        <a:pt x="149043" y="16602"/>
                      </a:cubicBezTo>
                      <a:cubicBezTo>
                        <a:pt x="158353" y="14740"/>
                        <a:pt x="167841" y="13916"/>
                        <a:pt x="177240" y="12573"/>
                      </a:cubicBezTo>
                      <a:cubicBezTo>
                        <a:pt x="204878" y="3361"/>
                        <a:pt x="195522" y="2038"/>
                        <a:pt x="221550" y="8545"/>
                      </a:cubicBezTo>
                      <a:cubicBezTo>
                        <a:pt x="233894" y="11631"/>
                        <a:pt x="271231" y="5860"/>
                        <a:pt x="273917" y="45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rgbClr val="FF0000"/>
                      </a:solidFill>
                    </a:rPr>
                    <a:t>Visible Light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F1FCF5-D064-6945-958C-D16BC9EE5E0A}"/>
                  </a:ext>
                </a:extLst>
              </p:cNvPr>
              <p:cNvSpPr txBox="1"/>
              <p:nvPr/>
            </p:nvSpPr>
            <p:spPr>
              <a:xfrm>
                <a:off x="1251622" y="2584562"/>
                <a:ext cx="821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dark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133B4B-03D0-974B-B435-E90D1948C7E2}"/>
                  </a:ext>
                </a:extLst>
              </p:cNvPr>
              <p:cNvSpPr txBox="1"/>
              <p:nvPr/>
            </p:nvSpPr>
            <p:spPr>
              <a:xfrm>
                <a:off x="1084692" y="3420453"/>
                <a:ext cx="780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light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2009C6B-778D-7C4E-8B1A-AE143E53B8A5}"/>
              </a:ext>
            </a:extLst>
          </p:cNvPr>
          <p:cNvSpPr/>
          <p:nvPr/>
        </p:nvSpPr>
        <p:spPr>
          <a:xfrm>
            <a:off x="4590783" y="1096848"/>
            <a:ext cx="4437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Plasmon-Induced Selective Catalysis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3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68"/>
    </mc:Choice>
    <mc:Fallback xmlns="">
      <p:transition spd="slow" advTm="15286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323CC-0D25-6C48-8001-B5B0A03A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D8CB-B0A1-8948-B8F3-BA85CE2FA02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61CA6-6897-374B-A5AC-0118208EB7AD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0152D4-4985-D245-A7F2-1CBE4AB327DD}"/>
              </a:ext>
            </a:extLst>
          </p:cNvPr>
          <p:cNvGrpSpPr>
            <a:grpSpLocks noChangeAspect="1"/>
          </p:cNvGrpSpPr>
          <p:nvPr/>
        </p:nvGrpSpPr>
        <p:grpSpPr>
          <a:xfrm>
            <a:off x="228005" y="4225125"/>
            <a:ext cx="4566157" cy="1829280"/>
            <a:chOff x="6876694" y="444412"/>
            <a:chExt cx="2350381" cy="941602"/>
          </a:xfrm>
        </p:grpSpPr>
        <p:pic>
          <p:nvPicPr>
            <p:cNvPr id="9" name="Picture 2" descr="https://pubs.rsc.org/services/images/RSCpubs.ePlatform.Service.FreeContent.ImageService.svc/ImageService/Articleimage/2016/CY/c5cy02048d/c5cy02048d-f3_hi-res.gif">
              <a:extLst>
                <a:ext uri="{FF2B5EF4-FFF2-40B4-BE49-F238E27FC236}">
                  <a16:creationId xmlns:a16="http://schemas.microsoft.com/office/drawing/2014/main" id="{3DDF2015-9D5A-264F-9840-A4BC3D4D8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694" y="444412"/>
              <a:ext cx="2350381" cy="874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3455BF-4F5F-5447-8E86-222D4882897C}"/>
                </a:ext>
              </a:extLst>
            </p:cNvPr>
            <p:cNvSpPr/>
            <p:nvPr/>
          </p:nvSpPr>
          <p:spPr>
            <a:xfrm>
              <a:off x="6906643" y="1251353"/>
              <a:ext cx="2121520" cy="1346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1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Catal</a:t>
              </a:r>
              <a:r>
                <a:rPr lang="fr-FR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fr-FR" sz="11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Sci</a:t>
              </a:r>
              <a:r>
                <a:rPr lang="fr-FR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fr-FR" sz="11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Technol</a:t>
              </a:r>
              <a:r>
                <a:rPr lang="fr-FR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fr-F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  <a:r>
                <a:rPr lang="fr-FR" sz="1100" dirty="0">
                  <a:latin typeface="Arial" panose="020B0604020202020204" pitchFamily="34" charset="0"/>
                  <a:cs typeface="Arial" panose="020B0604020202020204" pitchFamily="34" charset="0"/>
                </a:rPr>
                <a:t>, 6, 320-338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A37F80-8306-1244-B33D-47004314B401}"/>
              </a:ext>
            </a:extLst>
          </p:cNvPr>
          <p:cNvGrpSpPr>
            <a:grpSpLocks noChangeAspect="1"/>
          </p:cNvGrpSpPr>
          <p:nvPr/>
        </p:nvGrpSpPr>
        <p:grpSpPr>
          <a:xfrm>
            <a:off x="5418366" y="1951834"/>
            <a:ext cx="3692601" cy="4167411"/>
            <a:chOff x="6091603" y="2964093"/>
            <a:chExt cx="2809853" cy="3171155"/>
          </a:xfrm>
        </p:grpSpPr>
        <p:pic>
          <p:nvPicPr>
            <p:cNvPr id="18" name="Picture 17" descr="Diagram&#10;&#10;Description automatically generated">
              <a:extLst>
                <a:ext uri="{FF2B5EF4-FFF2-40B4-BE49-F238E27FC236}">
                  <a16:creationId xmlns:a16="http://schemas.microsoft.com/office/drawing/2014/main" id="{7DA3C16D-AF31-6A44-8D26-B943CEC5C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6937" y="3343099"/>
              <a:ext cx="2594519" cy="238176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53F11F-AB84-F54E-917B-B2AC64BA5FB2}"/>
                </a:ext>
              </a:extLst>
            </p:cNvPr>
            <p:cNvSpPr/>
            <p:nvPr/>
          </p:nvSpPr>
          <p:spPr>
            <a:xfrm>
              <a:off x="6091603" y="2964093"/>
              <a:ext cx="2809853" cy="304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525" lvl="1"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Plasmon decay processes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87246D-A564-D44B-B38A-3831604D2607}"/>
                </a:ext>
              </a:extLst>
            </p:cNvPr>
            <p:cNvSpPr/>
            <p:nvPr/>
          </p:nvSpPr>
          <p:spPr>
            <a:xfrm>
              <a:off x="6566062" y="5936178"/>
              <a:ext cx="1927515" cy="199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Chem. Rev.</a:t>
              </a:r>
              <a:r>
                <a:rPr lang="en-US" sz="11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r>
                <a:rPr lang="en-US" sz="11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2011</a:t>
              </a:r>
              <a:r>
                <a:rPr lang="en-US" sz="11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111, 6, 3858–3887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E22DC-D5FE-6348-B0EB-34C2B1DF5FE2}"/>
              </a:ext>
            </a:extLst>
          </p:cNvPr>
          <p:cNvSpPr/>
          <p:nvPr/>
        </p:nvSpPr>
        <p:spPr>
          <a:xfrm>
            <a:off x="5450993" y="777152"/>
            <a:ext cx="376363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lvl="1" algn="ctr">
              <a:spcAft>
                <a:spcPts val="600"/>
              </a:spcAft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 plasmon decay: </a:t>
            </a:r>
          </a:p>
          <a:p>
            <a:pPr marL="9525" lvl="1" algn="ctr">
              <a:spcAft>
                <a:spcPts val="600"/>
              </a:spcAft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challenge for practical applications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63E2E8-7C4C-4142-A54D-FB6926A8EFF5}"/>
              </a:ext>
            </a:extLst>
          </p:cNvPr>
          <p:cNvGrpSpPr>
            <a:grpSpLocks noChangeAspect="1"/>
          </p:cNvGrpSpPr>
          <p:nvPr/>
        </p:nvGrpSpPr>
        <p:grpSpPr>
          <a:xfrm>
            <a:off x="366587" y="1199256"/>
            <a:ext cx="4003061" cy="2830263"/>
            <a:chOff x="0" y="3378637"/>
            <a:chExt cx="4667910" cy="3300328"/>
          </a:xfrm>
        </p:grpSpPr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9F91959A-C807-E942-BFF9-4EC0E4D02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378637"/>
              <a:ext cx="4667910" cy="303871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101423-41E4-9E4E-9F29-C00B6D5F01C2}"/>
                </a:ext>
              </a:extLst>
            </p:cNvPr>
            <p:cNvSpPr/>
            <p:nvPr/>
          </p:nvSpPr>
          <p:spPr>
            <a:xfrm>
              <a:off x="0" y="6417355"/>
              <a:ext cx="466791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Front. </a:t>
              </a:r>
              <a:r>
                <a:rPr lang="fr-FR" sz="11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Chem</a:t>
              </a:r>
              <a:r>
                <a:rPr lang="fr-FR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fr-FR" sz="11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  <a:r>
                <a:rPr lang="fr-FR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, 7, 647-647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0FAF9CF-A068-BA46-9E1E-120D89FA9130}"/>
              </a:ext>
            </a:extLst>
          </p:cNvPr>
          <p:cNvSpPr/>
          <p:nvPr/>
        </p:nvSpPr>
        <p:spPr>
          <a:xfrm>
            <a:off x="882455" y="742435"/>
            <a:ext cx="2929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lvl="1"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Plasmon Resonance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85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60"/>
    </mc:Choice>
    <mc:Fallback xmlns="">
      <p:transition spd="slow" advTm="161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8CEB66-D5BE-D44F-8D57-B7DBDCE8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7389E1-2CA4-384A-A71A-9F75BB23460D}"/>
              </a:ext>
            </a:extLst>
          </p:cNvPr>
          <p:cNvGrpSpPr/>
          <p:nvPr/>
        </p:nvGrpSpPr>
        <p:grpSpPr>
          <a:xfrm>
            <a:off x="277390" y="739292"/>
            <a:ext cx="7738499" cy="2609252"/>
            <a:chOff x="277390" y="739292"/>
            <a:chExt cx="7738499" cy="26092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E7F069-19A6-194D-8835-BF116C1FF70F}"/>
                </a:ext>
              </a:extLst>
            </p:cNvPr>
            <p:cNvGrpSpPr/>
            <p:nvPr/>
          </p:nvGrpSpPr>
          <p:grpSpPr>
            <a:xfrm>
              <a:off x="277390" y="739292"/>
              <a:ext cx="7738499" cy="2609252"/>
              <a:chOff x="-965262" y="758201"/>
              <a:chExt cx="7738499" cy="2609252"/>
            </a:xfrm>
          </p:grpSpPr>
          <p:pic>
            <p:nvPicPr>
              <p:cNvPr id="8" name="Picture 7" descr="Diagram&#10;&#10;Description automatically generated">
                <a:extLst>
                  <a:ext uri="{FF2B5EF4-FFF2-40B4-BE49-F238E27FC236}">
                    <a16:creationId xmlns:a16="http://schemas.microsoft.com/office/drawing/2014/main" id="{19C6D02D-0F5B-F544-AB92-A38E2B4A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3657" t="327" r="49999" b="66022"/>
              <a:stretch/>
            </p:blipFill>
            <p:spPr>
              <a:xfrm>
                <a:off x="3830792" y="1021529"/>
                <a:ext cx="2942445" cy="2174982"/>
              </a:xfrm>
              <a:prstGeom prst="flowChartPunchedCard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837598A-2A65-B740-B99D-C5CC045064B4}"/>
                  </a:ext>
                </a:extLst>
              </p:cNvPr>
              <p:cNvGrpSpPr/>
              <p:nvPr/>
            </p:nvGrpSpPr>
            <p:grpSpPr>
              <a:xfrm>
                <a:off x="-965262" y="758201"/>
                <a:ext cx="6026591" cy="2609252"/>
                <a:chOff x="4443640" y="3577550"/>
                <a:chExt cx="6026591" cy="260925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DF1D92E-D5A0-224A-81A5-2CE8FDCDD57E}"/>
                    </a:ext>
                  </a:extLst>
                </p:cNvPr>
                <p:cNvGrpSpPr/>
                <p:nvPr/>
              </p:nvGrpSpPr>
              <p:grpSpPr>
                <a:xfrm>
                  <a:off x="4443640" y="3577551"/>
                  <a:ext cx="6026591" cy="2609251"/>
                  <a:chOff x="3959546" y="3464102"/>
                  <a:chExt cx="6026591" cy="2609251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8C3AE46-653F-0249-889A-C52C7A1E509A}"/>
                      </a:ext>
                    </a:extLst>
                  </p:cNvPr>
                  <p:cNvGrpSpPr/>
                  <p:nvPr/>
                </p:nvGrpSpPr>
                <p:grpSpPr>
                  <a:xfrm>
                    <a:off x="3959546" y="3806944"/>
                    <a:ext cx="6026591" cy="2266409"/>
                    <a:chOff x="3959546" y="3806944"/>
                    <a:chExt cx="6026591" cy="2266409"/>
                  </a:xfrm>
                </p:grpSpPr>
                <p:pic>
                  <p:nvPicPr>
                    <p:cNvPr id="14" name="Picture 13">
                      <a:extLst>
                        <a:ext uri="{FF2B5EF4-FFF2-40B4-BE49-F238E27FC236}">
                          <a16:creationId xmlns:a16="http://schemas.microsoft.com/office/drawing/2014/main" id="{0A8B34BB-FD08-8145-A20C-AED6A588DD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t="5863"/>
                    <a:stretch/>
                  </p:blipFill>
                  <p:spPr>
                    <a:xfrm>
                      <a:off x="3959546" y="3806944"/>
                      <a:ext cx="4294610" cy="201267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5B92B403-05A0-C346-91B3-D122E26636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2175" y="5811743"/>
                      <a:ext cx="3463962" cy="26161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100" i="1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Nat. </a:t>
                      </a:r>
                      <a:r>
                        <a:rPr lang="en-US" sz="1100" i="1" dirty="0" err="1">
                          <a:solidFill>
                            <a:srgbClr val="22222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</a:t>
                      </a:r>
                      <a:r>
                        <a:rPr lang="en-US" sz="1100" i="1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100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b="1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r>
                        <a:rPr lang="en-US" sz="1100" dirty="0">
                          <a:solidFill>
                            <a:srgbClr val="22222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6, 10107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C75AF75-BAF8-5141-86F7-5F5F02A99B8D}"/>
                      </a:ext>
                    </a:extLst>
                  </p:cNvPr>
                  <p:cNvSpPr/>
                  <p:nvPr/>
                </p:nvSpPr>
                <p:spPr>
                  <a:xfrm>
                    <a:off x="4293322" y="3464102"/>
                    <a:ext cx="1897184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b="1" i="1" dirty="0">
                        <a:solidFill>
                          <a:srgbClr val="22222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Dipole moment </a:t>
                    </a:r>
                    <a:endParaRPr lang="en-US" sz="1400" b="1" i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7FAA59E-72CE-0548-945B-C0ED020EAE13}"/>
                    </a:ext>
                  </a:extLst>
                </p:cNvPr>
                <p:cNvSpPr/>
                <p:nvPr/>
              </p:nvSpPr>
              <p:spPr>
                <a:xfrm>
                  <a:off x="7014858" y="3577550"/>
                  <a:ext cx="1731981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i="1" dirty="0">
                      <a:solidFill>
                        <a:srgbClr val="22222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Charge density</a:t>
                  </a:r>
                  <a:endParaRPr lang="en-US" sz="1400" b="1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4CEDA3-5E67-C04A-ACA3-DCD92392C77D}"/>
                </a:ext>
              </a:extLst>
            </p:cNvPr>
            <p:cNvSpPr/>
            <p:nvPr/>
          </p:nvSpPr>
          <p:spPr>
            <a:xfrm>
              <a:off x="5376913" y="739292"/>
              <a:ext cx="25030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1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Transition coefficients</a:t>
              </a:r>
              <a:endParaRPr lang="en-US" sz="14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360D6F-CBDF-6048-BEA3-AC54558A229F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Plasmon decay in silver nanoparticles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00C52FC-A62C-754F-8CC7-732865788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438" y="3590482"/>
            <a:ext cx="4765412" cy="21749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2B93E0-C014-D54E-90A4-4157EF62343F}"/>
              </a:ext>
            </a:extLst>
          </p:cNvPr>
          <p:cNvSpPr/>
          <p:nvPr/>
        </p:nvSpPr>
        <p:spPr>
          <a:xfrm>
            <a:off x="5029313" y="5813786"/>
            <a:ext cx="34639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ACS Nano </a:t>
            </a:r>
            <a:r>
              <a:rPr lang="en-US" sz="1100" b="1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14, 9963−9971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29A8F6-0AD3-B34A-908B-BE7FE90B7704}"/>
              </a:ext>
            </a:extLst>
          </p:cNvPr>
          <p:cNvSpPr/>
          <p:nvPr/>
        </p:nvSpPr>
        <p:spPr>
          <a:xfrm>
            <a:off x="-96333" y="3917961"/>
            <a:ext cx="4474921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Plasmonic energy transferred into single-particle (hot-carrier) excitation </a:t>
            </a:r>
          </a:p>
        </p:txBody>
      </p:sp>
    </p:spTree>
    <p:extLst>
      <p:ext uri="{BB962C8B-B14F-4D97-AF65-F5344CB8AC3E}">
        <p14:creationId xmlns:p14="http://schemas.microsoft.com/office/powerpoint/2010/main" val="85180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067BF-564B-474E-A6CF-3B4C72B9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2AC506-DBD8-8145-AA9F-F958762E3526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matrix (P) </a:t>
            </a:r>
            <a:endParaRPr lang="en-US" sz="280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00AE27-8010-574C-A5DE-5A4A5BBEBF04}"/>
              </a:ext>
            </a:extLst>
          </p:cNvPr>
          <p:cNvGrpSpPr/>
          <p:nvPr/>
        </p:nvGrpSpPr>
        <p:grpSpPr>
          <a:xfrm>
            <a:off x="134034" y="704005"/>
            <a:ext cx="10576026" cy="1239514"/>
            <a:chOff x="134034" y="804364"/>
            <a:chExt cx="10576026" cy="1239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B2182A8-BF6C-A148-B4B9-8E5D9C364774}"/>
                    </a:ext>
                  </a:extLst>
                </p:cNvPr>
                <p:cNvSpPr/>
                <p:nvPr/>
              </p:nvSpPr>
              <p:spPr>
                <a:xfrm>
                  <a:off x="3626067" y="804364"/>
                  <a:ext cx="1891865" cy="9786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B2182A8-BF6C-A148-B4B9-8E5D9C3647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067" y="804364"/>
                  <a:ext cx="1891865" cy="978601"/>
                </a:xfrm>
                <a:prstGeom prst="rect">
                  <a:avLst/>
                </a:prstGeom>
                <a:blipFill>
                  <a:blip r:embed="rId4"/>
                  <a:stretch>
                    <a:fillRect l="-6667" t="-76923" b="-1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4213E4-35CF-1642-9F6A-919D12EE9006}"/>
                </a:ext>
              </a:extLst>
            </p:cNvPr>
            <p:cNvSpPr/>
            <p:nvPr/>
          </p:nvSpPr>
          <p:spPr>
            <a:xfrm>
              <a:off x="134034" y="1066240"/>
              <a:ext cx="3108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Molecular orbitals as LCAOs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7F8EBFB3-9AAC-FC40-919D-0BE550D1304A}"/>
                    </a:ext>
                  </a:extLst>
                </p:cNvPr>
                <p:cNvSpPr/>
                <p:nvPr/>
              </p:nvSpPr>
              <p:spPr>
                <a:xfrm>
                  <a:off x="6138060" y="922032"/>
                  <a:ext cx="4572000" cy="112184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= Molecular orbital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Atomic orbital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Expansion coefficient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7F8EBFB3-9AAC-FC40-919D-0BE550D130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060" y="922032"/>
                  <a:ext cx="4572000" cy="1121846"/>
                </a:xfrm>
                <a:prstGeom prst="rect">
                  <a:avLst/>
                </a:prstGeom>
                <a:blipFill>
                  <a:blip r:embed="rId5"/>
                  <a:stretch>
                    <a:fillRect l="-277" t="-2222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2F953CF-1E90-8043-91CD-2816207960CC}"/>
              </a:ext>
            </a:extLst>
          </p:cNvPr>
          <p:cNvGrpSpPr/>
          <p:nvPr/>
        </p:nvGrpSpPr>
        <p:grpSpPr>
          <a:xfrm>
            <a:off x="134034" y="2032630"/>
            <a:ext cx="9009966" cy="1260645"/>
            <a:chOff x="246776" y="1970984"/>
            <a:chExt cx="9009966" cy="1260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2374822-7213-A143-BE49-E6AB588DD96B}"/>
                    </a:ext>
                  </a:extLst>
                </p:cNvPr>
                <p:cNvSpPr txBox="1"/>
                <p:nvPr/>
              </p:nvSpPr>
              <p:spPr>
                <a:xfrm>
                  <a:off x="5445145" y="2154411"/>
                  <a:ext cx="381159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Density matrix element of </a:t>
                  </a:r>
                </a:p>
                <a:p>
                  <a:pPr marL="640080" lvl="1">
                    <a:spcBef>
                      <a:spcPts val="600"/>
                    </a:spcBef>
                  </a:pP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molecular orbital pair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Number of electrons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2374822-7213-A143-BE49-E6AB588DD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145" y="2154411"/>
                  <a:ext cx="3811597" cy="1077218"/>
                </a:xfrm>
                <a:prstGeom prst="rect">
                  <a:avLst/>
                </a:prstGeom>
                <a:blipFill>
                  <a:blip r:embed="rId6"/>
                  <a:stretch>
                    <a:fillRect t="-2326" b="-81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2AB490-8C79-7143-BB99-D4964F493754}"/>
                </a:ext>
              </a:extLst>
            </p:cNvPr>
            <p:cNvGrpSpPr/>
            <p:nvPr/>
          </p:nvGrpSpPr>
          <p:grpSpPr>
            <a:xfrm>
              <a:off x="246776" y="1970984"/>
              <a:ext cx="5036984" cy="978601"/>
              <a:chOff x="246776" y="1970984"/>
              <a:chExt cx="5036984" cy="9786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2E53A689-3747-2F42-A979-CE8935089F41}"/>
                      </a:ext>
                    </a:extLst>
                  </p:cNvPr>
                  <p:cNvSpPr/>
                  <p:nvPr/>
                </p:nvSpPr>
                <p:spPr>
                  <a:xfrm>
                    <a:off x="3193444" y="1970984"/>
                    <a:ext cx="2090316" cy="97860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=2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oMath>
                      </m:oMathPara>
                    </a14:m>
                    <a:endParaRPr 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2E53A689-3747-2F42-A979-CE8935089F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3444" y="1970984"/>
                    <a:ext cx="2090316" cy="97860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74684" b="-1278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725C66-E915-F940-9D1C-A2A5B649FC3C}"/>
                  </a:ext>
                </a:extLst>
              </p:cNvPr>
              <p:cNvSpPr/>
              <p:nvPr/>
            </p:nvSpPr>
            <p:spPr>
              <a:xfrm>
                <a:off x="246776" y="2284748"/>
                <a:ext cx="2710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Density matrix elements </a:t>
                </a:r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58F663-A44D-B643-BE7E-0511577FEAF1}"/>
              </a:ext>
            </a:extLst>
          </p:cNvPr>
          <p:cNvGrpSpPr/>
          <p:nvPr/>
        </p:nvGrpSpPr>
        <p:grpSpPr>
          <a:xfrm>
            <a:off x="277488" y="3311981"/>
            <a:ext cx="8866513" cy="2118465"/>
            <a:chOff x="277488" y="3635362"/>
            <a:chExt cx="8866513" cy="211846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898096B-A009-144B-A7A2-BC1000FD9F1B}"/>
                </a:ext>
              </a:extLst>
            </p:cNvPr>
            <p:cNvGrpSpPr/>
            <p:nvPr/>
          </p:nvGrpSpPr>
          <p:grpSpPr>
            <a:xfrm>
              <a:off x="277488" y="3846770"/>
              <a:ext cx="3701386" cy="1506362"/>
              <a:chOff x="5284061" y="3728868"/>
              <a:chExt cx="3701386" cy="15063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B8A237B-7B40-0442-96AA-18AFF8CD21CB}"/>
                      </a:ext>
                    </a:extLst>
                  </p:cNvPr>
                  <p:cNvSpPr/>
                  <p:nvPr/>
                </p:nvSpPr>
                <p:spPr>
                  <a:xfrm>
                    <a:off x="6553200" y="4108255"/>
                    <a:ext cx="1816971" cy="11269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𝑁𝑁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B8A237B-7B40-0442-96AA-18AFF8CD21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3200" y="4108255"/>
                    <a:ext cx="1816971" cy="11269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7931" b="-22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97205FE-B687-BE42-A5B5-30048803CC7A}"/>
                      </a:ext>
                    </a:extLst>
                  </p:cNvPr>
                  <p:cNvSpPr txBox="1"/>
                  <p:nvPr/>
                </p:nvSpPr>
                <p:spPr>
                  <a:xfrm>
                    <a:off x="5320570" y="4219278"/>
                    <a:ext cx="161585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Molecular orbital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97205FE-B687-BE42-A5B5-30048803CC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570" y="4219278"/>
                    <a:ext cx="1615858" cy="6463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125" t="-5769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16F2117-9969-D249-A9E3-5281A16C8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733" y="3728868"/>
                <a:ext cx="758952" cy="184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EF07B3B-C686-4F46-B55D-EAE62ABC814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921" y="3767019"/>
                    <a:ext cx="237152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Molecular orbital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EF07B3B-C686-4F46-B55D-EAE62ABC8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3921" y="3767019"/>
                    <a:ext cx="237152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28"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752205-3075-4B45-B3B9-6971A7C41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4061" y="4219278"/>
                <a:ext cx="0" cy="75934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5AFA029-F343-DA48-9057-BF567694CBF0}"/>
                    </a:ext>
                  </a:extLst>
                </p:cNvPr>
                <p:cNvSpPr/>
                <p:nvPr/>
              </p:nvSpPr>
              <p:spPr>
                <a:xfrm>
                  <a:off x="4282069" y="3635362"/>
                  <a:ext cx="4861932" cy="21184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Diagonal elements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 </a:t>
                  </a:r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electron population in molecular orbital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a14:m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Off-diagonal elements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electron transition between orbitals a and b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= occupied, b = virtual 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5AFA029-F343-DA48-9057-BF567694CB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2069" y="3635362"/>
                  <a:ext cx="4861932" cy="2118465"/>
                </a:xfrm>
                <a:prstGeom prst="rect">
                  <a:avLst/>
                </a:prstGeom>
                <a:blipFill>
                  <a:blip r:embed="rId11"/>
                  <a:stretch>
                    <a:fillRect l="-521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39B267E-C7DB-7C42-9307-D468ACE2D945}"/>
              </a:ext>
            </a:extLst>
          </p:cNvPr>
          <p:cNvSpPr/>
          <p:nvPr/>
        </p:nvSpPr>
        <p:spPr>
          <a:xfrm>
            <a:off x="210296" y="5370987"/>
            <a:ext cx="8415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Magnitude of P</a:t>
            </a:r>
            <a:r>
              <a:rPr lang="en-US" b="1" baseline="-25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):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Amount of electronic transition occurring between the occupied (O) and the virtual (V) orbital at time </a:t>
            </a:r>
            <a:r>
              <a:rPr lang="en-US" i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27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"/>
    </mc:Choice>
    <mc:Fallback xmlns="">
      <p:transition spd="slow" advTm="2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552E-A090-CD46-AF50-C053F614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1DCEF-949B-0F4B-A54D-CB28FC213353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  <a:r>
              <a:rPr lang="en-US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i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- Electronic structure and optical properties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AA47BD-E042-FF4A-8FFB-A48DBDD2D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45" t="20684" b="12782"/>
          <a:stretch/>
        </p:blipFill>
        <p:spPr>
          <a:xfrm>
            <a:off x="582" y="741379"/>
            <a:ext cx="3594912" cy="61264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C7E666-8AE2-3547-9386-69B818D29CF0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B5B64A-AA3F-F040-AC5D-8A935B64C4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64" t="10577" r="8097" b="7019"/>
          <a:stretch/>
        </p:blipFill>
        <p:spPr>
          <a:xfrm>
            <a:off x="8338007" y="-47545"/>
            <a:ext cx="805993" cy="787444"/>
          </a:xfrm>
          <a:prstGeom prst="rect">
            <a:avLst/>
          </a:prstGeom>
          <a:ln w="12700">
            <a:noFill/>
            <a:prstDash val="solid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43A2D1-6436-7C40-8417-D97E3EE692B6}"/>
              </a:ext>
            </a:extLst>
          </p:cNvPr>
          <p:cNvGrpSpPr/>
          <p:nvPr/>
        </p:nvGrpSpPr>
        <p:grpSpPr>
          <a:xfrm>
            <a:off x="3846804" y="1005325"/>
            <a:ext cx="5640597" cy="4691078"/>
            <a:chOff x="3846804" y="1005325"/>
            <a:chExt cx="5640597" cy="46910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C8780F-DFFF-824B-8CF3-83A128E4B0B1}"/>
                </a:ext>
              </a:extLst>
            </p:cNvPr>
            <p:cNvGrpSpPr/>
            <p:nvPr/>
          </p:nvGrpSpPr>
          <p:grpSpPr>
            <a:xfrm>
              <a:off x="3846804" y="1399849"/>
              <a:ext cx="5640597" cy="4296554"/>
              <a:chOff x="3846804" y="1399849"/>
              <a:chExt cx="5640597" cy="429655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9C52D44-187E-964C-8735-1333B924381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86319" y="1399849"/>
                <a:ext cx="4047079" cy="2428247"/>
                <a:chOff x="5281382" y="1025782"/>
                <a:chExt cx="3350208" cy="2010125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5DA75C9-5D12-3E46-A088-209C9B88FA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281382" y="1025782"/>
                  <a:ext cx="3350208" cy="2010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CD50EC9-E12E-C44D-8EB7-A82D0B9AF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4028" y="1227911"/>
                  <a:ext cx="1179016" cy="611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kern="12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1P </a:t>
                  </a:r>
                  <a:r>
                    <a:rPr lang="en-US" sz="1400" kern="12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  <a:sym typeface="Wingdings" pitchFamily="2" charset="2"/>
                    </a:rPr>
                    <a:t></a:t>
                  </a:r>
                  <a:r>
                    <a:rPr lang="en-US" sz="1400" dirty="0"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  <a:sym typeface="Wingdings" pitchFamily="2" charset="2"/>
                    </a:rPr>
                    <a:t> </a:t>
                  </a:r>
                  <a:r>
                    <a:rPr lang="en-US" sz="1400" kern="12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1D</a:t>
                  </a:r>
                  <a:endParaRPr lang="en-US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kern="12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1P </a:t>
                  </a:r>
                  <a:r>
                    <a:rPr lang="en-US" sz="1400" kern="12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  <a:sym typeface="Wingdings" pitchFamily="2" charset="2"/>
                    </a:rPr>
                    <a:t> </a:t>
                  </a:r>
                  <a:r>
                    <a:rPr lang="en-US" sz="1400" kern="1200" dirty="0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2S</a:t>
                  </a:r>
                  <a:endParaRPr lang="en-US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dirty="0"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d-band </a:t>
                  </a:r>
                  <a:r>
                    <a:rPr lang="en-US" sz="1400" dirty="0"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  <a:sym typeface="Wingdings" pitchFamily="2" charset="2"/>
                    </a:rPr>
                    <a:t> 1D</a:t>
                  </a:r>
                  <a:endParaRPr lang="en-US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B1C71E0-5376-E648-BF5A-4A9E196F3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3521" y="1732848"/>
                  <a:ext cx="955675" cy="433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1P </a:t>
                  </a:r>
                  <a:r>
                    <a:rPr lang="en-US" sz="14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  <a:sym typeface="Wingdings" pitchFamily="2" charset="2"/>
                    </a:rPr>
                    <a:t></a:t>
                  </a:r>
                  <a:r>
                    <a:rPr lang="en-US" sz="1400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  <a:sym typeface="Wingdings" pitchFamily="2" charset="2"/>
                    </a:rPr>
                    <a:t> </a:t>
                  </a:r>
                  <a:r>
                    <a:rPr lang="en-US" sz="14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1D</a:t>
                  </a:r>
                  <a:endParaRPr lang="en-US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1P </a:t>
                  </a:r>
                  <a:r>
                    <a:rPr lang="en-US" sz="14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  <a:sym typeface="Wingdings" pitchFamily="2" charset="2"/>
                    </a:rPr>
                    <a:t></a:t>
                  </a:r>
                  <a:r>
                    <a:rPr lang="en-US" sz="1400" kern="120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  <a:sym typeface="Wingdings" pitchFamily="2" charset="2"/>
                    </a:rPr>
                    <a:t> </a:t>
                  </a:r>
                  <a:r>
                    <a:rPr lang="en-US" sz="14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2S </a:t>
                  </a:r>
                  <a:endParaRPr lang="en-US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9D90AC-DE73-5A42-976A-0BA3FB0F1732}"/>
                  </a:ext>
                </a:extLst>
              </p:cNvPr>
              <p:cNvSpPr txBox="1"/>
              <p:nvPr/>
            </p:nvSpPr>
            <p:spPr>
              <a:xfrm>
                <a:off x="3846804" y="3993436"/>
                <a:ext cx="5640597" cy="1702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Two sharp peaks at 3.05 eV and 3.96 eV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Constructive contribution of multiple electronic transitions: molecular analog of a plasmon resonance in Ag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nanocluster 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040785-64DA-8149-BAD7-55E86CF6FAE8}"/>
                </a:ext>
              </a:extLst>
            </p:cNvPr>
            <p:cNvSpPr/>
            <p:nvPr/>
          </p:nvSpPr>
          <p:spPr>
            <a:xfrm>
              <a:off x="4381099" y="1005325"/>
              <a:ext cx="40575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Absorption spectrum from LR-TDDFT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B7F1A69-8E85-1E42-95D9-F97BFAE90C55}"/>
              </a:ext>
            </a:extLst>
          </p:cNvPr>
          <p:cNvSpPr txBox="1"/>
          <p:nvPr/>
        </p:nvSpPr>
        <p:spPr>
          <a:xfrm>
            <a:off x="2057400" y="3200400"/>
            <a:ext cx="153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Occupied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4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917"/>
    </mc:Choice>
    <mc:Fallback xmlns="">
      <p:transition spd="slow" advTm="250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7E710-77DB-204D-A23D-345B2C9A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5AE84-2B12-F14A-9B99-3340AFB05890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  <a:r>
              <a:rPr lang="en-US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i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- Real-time electron dynamics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6636E-B89E-694F-B47A-172BC671C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4" t="10577" r="8097" b="7019"/>
          <a:stretch/>
        </p:blipFill>
        <p:spPr>
          <a:xfrm>
            <a:off x="8338007" y="-47545"/>
            <a:ext cx="805993" cy="787444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79E19-E99A-DD4F-9503-C0AF87F7AC35}"/>
              </a:ext>
            </a:extLst>
          </p:cNvPr>
          <p:cNvSpPr txBox="1"/>
          <p:nvPr/>
        </p:nvSpPr>
        <p:spPr>
          <a:xfrm>
            <a:off x="4450818" y="4518956"/>
            <a:ext cx="456820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Maximum strength = 0.001 au (~3.57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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W/cm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with a given frequency</a:t>
            </a:r>
          </a:p>
          <a:p>
            <a:pPr marL="68580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Time step = 0.002 fs; Total time = 240 fs</a:t>
            </a:r>
          </a:p>
          <a:p>
            <a:pPr marL="22860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BP86/LanL2DZ level of theory </a:t>
            </a:r>
          </a:p>
          <a:p>
            <a:pPr marL="22860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version of Gaussian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D743C-C5D1-4941-BD00-8E5432E7CC00}"/>
              </a:ext>
            </a:extLst>
          </p:cNvPr>
          <p:cNvGrpSpPr/>
          <p:nvPr/>
        </p:nvGrpSpPr>
        <p:grpSpPr>
          <a:xfrm>
            <a:off x="177448" y="693694"/>
            <a:ext cx="8825268" cy="1731880"/>
            <a:chOff x="177448" y="693694"/>
            <a:chExt cx="8825268" cy="17318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14D023A-88D9-7A47-B53C-CA76C86748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6090" y="693694"/>
              <a:ext cx="4736626" cy="1731880"/>
              <a:chOff x="-474342" y="1672849"/>
              <a:chExt cx="3858729" cy="141089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F98A945-FA07-D64D-9BE8-C4BD56CAE8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296" r="48060" b="-870"/>
              <a:stretch/>
            </p:blipFill>
            <p:spPr>
              <a:xfrm>
                <a:off x="-474342" y="2830745"/>
                <a:ext cx="3721523" cy="252998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1A2D9DE-ABB4-5845-A725-834B8C14DA67}"/>
                  </a:ext>
                </a:extLst>
              </p:cNvPr>
              <p:cNvGrpSpPr/>
              <p:nvPr/>
            </p:nvGrpSpPr>
            <p:grpSpPr>
              <a:xfrm>
                <a:off x="-474342" y="1672849"/>
                <a:ext cx="3858729" cy="1223001"/>
                <a:chOff x="-3543936" y="1302539"/>
                <a:chExt cx="3858729" cy="122300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CED885F7-B042-304A-AC0A-88D210158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48060" b="59575"/>
                <a:stretch/>
              </p:blipFill>
              <p:spPr>
                <a:xfrm>
                  <a:off x="-3543936" y="1558230"/>
                  <a:ext cx="3721523" cy="96731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E8EE163-390C-444D-93E8-174F89D7A555}"/>
                    </a:ext>
                  </a:extLst>
                </p:cNvPr>
                <p:cNvSpPr txBox="1"/>
                <p:nvPr/>
              </p:nvSpPr>
              <p:spPr>
                <a:xfrm>
                  <a:off x="-2998037" y="1302539"/>
                  <a:ext cx="3312830" cy="2307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Trapezoidal-shaped electric field</a:t>
                  </a:r>
                </a:p>
              </p:txBody>
            </p:sp>
          </p:grp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9B2C3-9DD3-8142-B143-BFD358E723D5}"/>
                </a:ext>
              </a:extLst>
            </p:cNvPr>
            <p:cNvSpPr/>
            <p:nvPr/>
          </p:nvSpPr>
          <p:spPr>
            <a:xfrm>
              <a:off x="177448" y="1188895"/>
              <a:ext cx="4226010" cy="456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Excite 3.96 eV state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4A3244-97A7-9C4F-AD38-53A0FC00C5D8}"/>
              </a:ext>
            </a:extLst>
          </p:cNvPr>
          <p:cNvGrpSpPr/>
          <p:nvPr/>
        </p:nvGrpSpPr>
        <p:grpSpPr>
          <a:xfrm>
            <a:off x="177448" y="2335457"/>
            <a:ext cx="8656848" cy="1762516"/>
            <a:chOff x="177448" y="2632025"/>
            <a:chExt cx="8656848" cy="17625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E9E749-9E69-6049-AA42-E5C30A975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33" r="48181"/>
            <a:stretch/>
          </p:blipFill>
          <p:spPr>
            <a:xfrm>
              <a:off x="4266090" y="2632025"/>
              <a:ext cx="4568206" cy="176251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505C3E0-8F4E-2541-93F9-CF82476BD10F}"/>
                </a:ext>
              </a:extLst>
            </p:cNvPr>
            <p:cNvSpPr/>
            <p:nvPr/>
          </p:nvSpPr>
          <p:spPr>
            <a:xfrm>
              <a:off x="177448" y="3125338"/>
              <a:ext cx="3549195" cy="456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Observe the dipole response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8092464-174A-FF44-B441-E89393A360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7" t="2623" r="-1058"/>
          <a:stretch/>
        </p:blipFill>
        <p:spPr>
          <a:xfrm>
            <a:off x="124977" y="3572759"/>
            <a:ext cx="3469738" cy="24461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42D7CC8-9D3D-A84C-8808-F9E077DBE5B4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048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34"/>
    </mc:Choice>
    <mc:Fallback xmlns="">
      <p:transition spd="slow" advTm="88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7E710-77DB-204D-A23D-345B2C9A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5AE84-2B12-F14A-9B99-3340AFB05890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  <a:r>
              <a:rPr lang="en-US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i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- Real-time electron dynamics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6636E-B89E-694F-B47A-172BC671C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4" t="10577" r="8097" b="7019"/>
          <a:stretch/>
        </p:blipFill>
        <p:spPr>
          <a:xfrm>
            <a:off x="8338007" y="-47545"/>
            <a:ext cx="805993" cy="787444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E1295-10B8-004A-84DF-4E8BD5417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446" y="850003"/>
            <a:ext cx="5846885" cy="3284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693738-73CC-AB4E-A949-5966D82B3EAA}"/>
              </a:ext>
            </a:extLst>
          </p:cNvPr>
          <p:cNvSpPr txBox="1"/>
          <p:nvPr/>
        </p:nvSpPr>
        <p:spPr>
          <a:xfrm>
            <a:off x="6037225" y="2347154"/>
            <a:ext cx="3165549" cy="12874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9420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0-20 fs: Increase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9420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20-175 fs: Decrease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9420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175 fs: Increases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D2059-9C88-AB46-8D59-74E3450CA509}"/>
              </a:ext>
            </a:extLst>
          </p:cNvPr>
          <p:cNvSpPr txBox="1"/>
          <p:nvPr/>
        </p:nvSpPr>
        <p:spPr>
          <a:xfrm>
            <a:off x="1059490" y="4569792"/>
            <a:ext cx="7025020" cy="1089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identify the decay mechanism?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Hypothesis: Electronic Transitions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4195DB-0028-A342-A5E0-395A3E2CFA46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5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63"/>
    </mc:Choice>
    <mc:Fallback xmlns="">
      <p:transition spd="slow" advTm="91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7E710-77DB-204D-A23D-345B2C9A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5AE84-2B12-F14A-9B99-3340AFB05890}"/>
              </a:ext>
            </a:extLst>
          </p:cNvPr>
          <p:cNvSpPr txBox="1"/>
          <p:nvPr/>
        </p:nvSpPr>
        <p:spPr>
          <a:xfrm>
            <a:off x="0" y="53790"/>
            <a:ext cx="9144000" cy="58477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of density matrix elements 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6636E-B89E-694F-B47A-172BC671C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4" t="10577" r="8097" b="7019"/>
          <a:stretch/>
        </p:blipFill>
        <p:spPr>
          <a:xfrm>
            <a:off x="8338007" y="-47545"/>
            <a:ext cx="805993" cy="787444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7D2FCC-100C-C248-9B41-7840ECA02E61}"/>
              </a:ext>
            </a:extLst>
          </p:cNvPr>
          <p:cNvSpPr/>
          <p:nvPr/>
        </p:nvSpPr>
        <p:spPr>
          <a:xfrm>
            <a:off x="131600" y="5453368"/>
            <a:ext cx="8973333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of dipole moment dominated by responsible transitions for a given excitation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BC787E-654A-C94B-AA79-6C77F316A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45" t="20483" b="13237"/>
          <a:stretch/>
        </p:blipFill>
        <p:spPr>
          <a:xfrm>
            <a:off x="6553200" y="925456"/>
            <a:ext cx="2539575" cy="43115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6A7BA7-7667-424C-AC9F-E365BF285160}"/>
              </a:ext>
            </a:extLst>
          </p:cNvPr>
          <p:cNvSpPr/>
          <p:nvPr/>
        </p:nvSpPr>
        <p:spPr>
          <a:xfrm>
            <a:off x="3696175" y="6259812"/>
            <a:ext cx="4395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U.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Kuda-Singappulige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 B.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Lingerfelt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X. Li, and C. M. Aikens, 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 Chem. C, 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124, 37, 20477–20487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765429-29F2-EE47-8BDA-EB5488E8FD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07176" y="948160"/>
            <a:ext cx="6554291" cy="3932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5D08AC-5C66-3549-9C75-B8971E2838E8}"/>
              </a:ext>
            </a:extLst>
          </p:cNvPr>
          <p:cNvSpPr txBox="1"/>
          <p:nvPr/>
        </p:nvSpPr>
        <p:spPr>
          <a:xfrm>
            <a:off x="34740" y="724958"/>
            <a:ext cx="6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Dipole moment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DF1AD-9652-544A-92F8-EC39F7929648}"/>
              </a:ext>
            </a:extLst>
          </p:cNvPr>
          <p:cNvSpPr txBox="1"/>
          <p:nvPr/>
        </p:nvSpPr>
        <p:spPr>
          <a:xfrm>
            <a:off x="51225" y="4982702"/>
            <a:ext cx="6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Off-diagonal 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FBEBF-7145-7D4A-BA4D-AED4CE1A34F0}"/>
              </a:ext>
            </a:extLst>
          </p:cNvPr>
          <p:cNvSpPr txBox="1"/>
          <p:nvPr/>
        </p:nvSpPr>
        <p:spPr>
          <a:xfrm>
            <a:off x="1956503" y="2986710"/>
            <a:ext cx="1203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(1P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1D)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68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415"/>
    </mc:Choice>
    <mc:Fallback xmlns="">
      <p:transition spd="slow" advTm="10441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|34.4|3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4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28.3|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8E82EBA-6AAF-C64F-99C8-203101122A2F}" vid="{05C71A80-812E-3D46-813D-354FF01F810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8E82EBA-6AAF-C64F-99C8-203101122A2F}" vid="{E2E48BFD-1B93-6243-A90A-11C648C9B3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5945</TotalTime>
  <Words>1697</Words>
  <Application>Microsoft Macintosh PowerPoint</Application>
  <PresentationFormat>On-screen Show (4:3)</PresentationFormat>
  <Paragraphs>333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Gowri Udayangani Kuda-Singappulige</dc:creator>
  <cp:lastModifiedBy>Gowri Udayangani Kuda-Singappulige</cp:lastModifiedBy>
  <cp:revision>406</cp:revision>
  <cp:lastPrinted>2020-12-17T01:52:04Z</cp:lastPrinted>
  <dcterms:created xsi:type="dcterms:W3CDTF">2020-12-10T15:53:32Z</dcterms:created>
  <dcterms:modified xsi:type="dcterms:W3CDTF">2021-03-31T15:21:50Z</dcterms:modified>
</cp:coreProperties>
</file>